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1" r:id="rId6"/>
    <p:sldId id="260" r:id="rId7"/>
  </p:sldIdLst>
  <p:sldSz cx="9144000" cy="6858000" type="screen4x3"/>
  <p:notesSz cx="6858000" cy="9144000"/>
  <p:embeddedFontLst>
    <p:embeddedFont>
      <p:font typeface="맑은 고딕" pitchFamily="50" charset="-127"/>
      <p:regular r:id="rId8"/>
      <p:bold r:id="rId9"/>
    </p:embeddedFont>
    <p:embeddedFont>
      <p:font typeface="210 하얀바람 B" pitchFamily="18" charset="-127"/>
      <p:regular r:id="rId10"/>
    </p:embeddedFont>
    <p:embeddedFont>
      <p:font typeface="나눔고딕 ExtraBold" pitchFamily="50" charset="-127"/>
      <p:bold r:id="rId11"/>
    </p:embeddedFont>
    <p:embeddedFont>
      <p:font typeface="210 하얀분필 R" pitchFamily="18" charset="-127"/>
      <p:regular r:id="rId12"/>
    </p:embeddedFont>
    <p:embeddedFont>
      <p:font typeface="210 카세트테잎 R" pitchFamily="18" charset="-127"/>
      <p:regular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7FC8"/>
    <a:srgbClr val="5065BC"/>
    <a:srgbClr val="8391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3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9FF-358E-47E2-B172-5A3F893C576B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823E-3D75-43B0-82BD-DEB67BFE97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9FF-358E-47E2-B172-5A3F893C576B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823E-3D75-43B0-82BD-DEB67BFE97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9FF-358E-47E2-B172-5A3F893C576B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823E-3D75-43B0-82BD-DEB67BFE97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9FF-358E-47E2-B172-5A3F893C576B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823E-3D75-43B0-82BD-DEB67BFE97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9FF-358E-47E2-B172-5A3F893C576B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823E-3D75-43B0-82BD-DEB67BFE97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9FF-358E-47E2-B172-5A3F893C576B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823E-3D75-43B0-82BD-DEB67BFE97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9FF-358E-47E2-B172-5A3F893C576B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823E-3D75-43B0-82BD-DEB67BFE97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9FF-358E-47E2-B172-5A3F893C576B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823E-3D75-43B0-82BD-DEB67BFE97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9FF-358E-47E2-B172-5A3F893C576B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823E-3D75-43B0-82BD-DEB67BFE97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9FF-358E-47E2-B172-5A3F893C576B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823E-3D75-43B0-82BD-DEB67BFE97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99FF-358E-47E2-B172-5A3F893C576B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823E-3D75-43B0-82BD-DEB67BFE97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91CF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999FF-358E-47E2-B172-5A3F893C576B}" type="datetimeFigureOut">
              <a:rPr lang="ko-KR" altLang="en-US" smtClean="0"/>
              <a:pPr/>
              <a:t>2014-12-09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823E-3D75-43B0-82BD-DEB67BFE97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0.jpeg"/><Relationship Id="rId7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12.gif"/><Relationship Id="rId10" Type="http://schemas.openxmlformats.org/officeDocument/2006/relationships/image" Target="../media/image14.gif"/><Relationship Id="rId4" Type="http://schemas.openxmlformats.org/officeDocument/2006/relationships/image" Target="../media/image11.jpe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5.jpeg"/><Relationship Id="rId7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12.gif"/><Relationship Id="rId10" Type="http://schemas.openxmlformats.org/officeDocument/2006/relationships/image" Target="../media/image18.gif"/><Relationship Id="rId4" Type="http://schemas.openxmlformats.org/officeDocument/2006/relationships/image" Target="../media/image16.gif"/><Relationship Id="rId9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3.jpeg"/><Relationship Id="rId7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27.gif"/><Relationship Id="rId4" Type="http://schemas.openxmlformats.org/officeDocument/2006/relationships/image" Target="../media/image24.jpeg"/><Relationship Id="rId9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07031402.JPG"/>
          <p:cNvPicPr>
            <a:picLocks noChangeAspect="1"/>
          </p:cNvPicPr>
          <p:nvPr/>
        </p:nvPicPr>
        <p:blipFill>
          <a:blip r:embed="rId2" cstate="print">
            <a:grayscl/>
            <a:lum bright="30000"/>
          </a:blip>
          <a:stretch>
            <a:fillRect/>
          </a:stretch>
        </p:blipFill>
        <p:spPr>
          <a:xfrm rot="16200000">
            <a:off x="3780679" y="1494679"/>
            <a:ext cx="6858000" cy="3868641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0" y="0"/>
            <a:ext cx="7329507" cy="6858000"/>
            <a:chOff x="0" y="0"/>
            <a:chExt cx="7329507" cy="6858000"/>
          </a:xfrm>
          <a:solidFill>
            <a:srgbClr val="6E7FC8"/>
          </a:solidFill>
        </p:grpSpPr>
        <p:sp>
          <p:nvSpPr>
            <p:cNvPr id="5" name="직사각형 4"/>
            <p:cNvSpPr/>
            <p:nvPr/>
          </p:nvSpPr>
          <p:spPr>
            <a:xfrm>
              <a:off x="0" y="0"/>
              <a:ext cx="528638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3257541" y="3357562"/>
              <a:ext cx="4071966" cy="3338528"/>
            </a:xfrm>
            <a:custGeom>
              <a:avLst/>
              <a:gdLst/>
              <a:ahLst/>
              <a:cxnLst>
                <a:cxn ang="0">
                  <a:pos x="401" y="103"/>
                </a:cxn>
                <a:cxn ang="0">
                  <a:pos x="412" y="114"/>
                </a:cxn>
                <a:cxn ang="0">
                  <a:pos x="424" y="110"/>
                </a:cxn>
                <a:cxn ang="0">
                  <a:pos x="428" y="99"/>
                </a:cxn>
                <a:cxn ang="0">
                  <a:pos x="439" y="61"/>
                </a:cxn>
                <a:cxn ang="0">
                  <a:pos x="469" y="34"/>
                </a:cxn>
                <a:cxn ang="0">
                  <a:pos x="496" y="31"/>
                </a:cxn>
                <a:cxn ang="0">
                  <a:pos x="534" y="42"/>
                </a:cxn>
                <a:cxn ang="0">
                  <a:pos x="560" y="72"/>
                </a:cxn>
                <a:cxn ang="0">
                  <a:pos x="564" y="99"/>
                </a:cxn>
                <a:cxn ang="0">
                  <a:pos x="553" y="137"/>
                </a:cxn>
                <a:cxn ang="0">
                  <a:pos x="518" y="163"/>
                </a:cxn>
                <a:cxn ang="0">
                  <a:pos x="477" y="171"/>
                </a:cxn>
                <a:cxn ang="0">
                  <a:pos x="855" y="511"/>
                </a:cxn>
                <a:cxn ang="0">
                  <a:pos x="916" y="564"/>
                </a:cxn>
                <a:cxn ang="0">
                  <a:pos x="931" y="606"/>
                </a:cxn>
                <a:cxn ang="0">
                  <a:pos x="916" y="644"/>
                </a:cxn>
                <a:cxn ang="0">
                  <a:pos x="867" y="678"/>
                </a:cxn>
                <a:cxn ang="0">
                  <a:pos x="216" y="678"/>
                </a:cxn>
                <a:cxn ang="0">
                  <a:pos x="174" y="659"/>
                </a:cxn>
                <a:cxn ang="0">
                  <a:pos x="147" y="621"/>
                </a:cxn>
                <a:cxn ang="0">
                  <a:pos x="151" y="583"/>
                </a:cxn>
                <a:cxn ang="0">
                  <a:pos x="200" y="523"/>
                </a:cxn>
                <a:cxn ang="0">
                  <a:pos x="15" y="326"/>
                </a:cxn>
                <a:cxn ang="0">
                  <a:pos x="4" y="330"/>
                </a:cxn>
                <a:cxn ang="0">
                  <a:pos x="0" y="341"/>
                </a:cxn>
                <a:cxn ang="0">
                  <a:pos x="11" y="356"/>
                </a:cxn>
                <a:cxn ang="0">
                  <a:pos x="378" y="356"/>
                </a:cxn>
                <a:cxn ang="0">
                  <a:pos x="182" y="500"/>
                </a:cxn>
                <a:cxn ang="0">
                  <a:pos x="140" y="542"/>
                </a:cxn>
                <a:cxn ang="0">
                  <a:pos x="117" y="602"/>
                </a:cxn>
                <a:cxn ang="0">
                  <a:pos x="121" y="629"/>
                </a:cxn>
                <a:cxn ang="0">
                  <a:pos x="144" y="670"/>
                </a:cxn>
                <a:cxn ang="0">
                  <a:pos x="182" y="701"/>
                </a:cxn>
                <a:cxn ang="0">
                  <a:pos x="212" y="708"/>
                </a:cxn>
                <a:cxn ang="0">
                  <a:pos x="871" y="708"/>
                </a:cxn>
                <a:cxn ang="0">
                  <a:pos x="920" y="685"/>
                </a:cxn>
                <a:cxn ang="0">
                  <a:pos x="950" y="644"/>
                </a:cxn>
                <a:cxn ang="0">
                  <a:pos x="961" y="602"/>
                </a:cxn>
                <a:cxn ang="0">
                  <a:pos x="942" y="545"/>
                </a:cxn>
                <a:cxn ang="0">
                  <a:pos x="871" y="485"/>
                </a:cxn>
                <a:cxn ang="0">
                  <a:pos x="507" y="258"/>
                </a:cxn>
                <a:cxn ang="0">
                  <a:pos x="526" y="193"/>
                </a:cxn>
                <a:cxn ang="0">
                  <a:pos x="568" y="163"/>
                </a:cxn>
                <a:cxn ang="0">
                  <a:pos x="590" y="118"/>
                </a:cxn>
                <a:cxn ang="0">
                  <a:pos x="590" y="80"/>
                </a:cxn>
                <a:cxn ang="0">
                  <a:pos x="564" y="31"/>
                </a:cxn>
                <a:cxn ang="0">
                  <a:pos x="515" y="4"/>
                </a:cxn>
                <a:cxn ang="0">
                  <a:pos x="477" y="4"/>
                </a:cxn>
                <a:cxn ang="0">
                  <a:pos x="428" y="31"/>
                </a:cxn>
                <a:cxn ang="0">
                  <a:pos x="401" y="80"/>
                </a:cxn>
              </a:cxnLst>
              <a:rect l="0" t="0" r="r" b="b"/>
              <a:pathLst>
                <a:path w="961" h="708">
                  <a:moveTo>
                    <a:pt x="397" y="99"/>
                  </a:moveTo>
                  <a:lnTo>
                    <a:pt x="397" y="99"/>
                  </a:lnTo>
                  <a:lnTo>
                    <a:pt x="401" y="103"/>
                  </a:lnTo>
                  <a:lnTo>
                    <a:pt x="401" y="110"/>
                  </a:lnTo>
                  <a:lnTo>
                    <a:pt x="409" y="114"/>
                  </a:lnTo>
                  <a:lnTo>
                    <a:pt x="412" y="114"/>
                  </a:lnTo>
                  <a:lnTo>
                    <a:pt x="412" y="114"/>
                  </a:lnTo>
                  <a:lnTo>
                    <a:pt x="420" y="114"/>
                  </a:lnTo>
                  <a:lnTo>
                    <a:pt x="424" y="110"/>
                  </a:lnTo>
                  <a:lnTo>
                    <a:pt x="428" y="103"/>
                  </a:lnTo>
                  <a:lnTo>
                    <a:pt x="428" y="99"/>
                  </a:lnTo>
                  <a:lnTo>
                    <a:pt x="428" y="99"/>
                  </a:lnTo>
                  <a:lnTo>
                    <a:pt x="431" y="84"/>
                  </a:lnTo>
                  <a:lnTo>
                    <a:pt x="435" y="72"/>
                  </a:lnTo>
                  <a:lnTo>
                    <a:pt x="439" y="61"/>
                  </a:lnTo>
                  <a:lnTo>
                    <a:pt x="447" y="50"/>
                  </a:lnTo>
                  <a:lnTo>
                    <a:pt x="458" y="42"/>
                  </a:lnTo>
                  <a:lnTo>
                    <a:pt x="469" y="34"/>
                  </a:lnTo>
                  <a:lnTo>
                    <a:pt x="481" y="31"/>
                  </a:lnTo>
                  <a:lnTo>
                    <a:pt x="496" y="31"/>
                  </a:lnTo>
                  <a:lnTo>
                    <a:pt x="496" y="31"/>
                  </a:lnTo>
                  <a:lnTo>
                    <a:pt x="511" y="31"/>
                  </a:lnTo>
                  <a:lnTo>
                    <a:pt x="522" y="34"/>
                  </a:lnTo>
                  <a:lnTo>
                    <a:pt x="534" y="42"/>
                  </a:lnTo>
                  <a:lnTo>
                    <a:pt x="545" y="50"/>
                  </a:lnTo>
                  <a:lnTo>
                    <a:pt x="553" y="61"/>
                  </a:lnTo>
                  <a:lnTo>
                    <a:pt x="560" y="72"/>
                  </a:lnTo>
                  <a:lnTo>
                    <a:pt x="564" y="84"/>
                  </a:lnTo>
                  <a:lnTo>
                    <a:pt x="564" y="99"/>
                  </a:lnTo>
                  <a:lnTo>
                    <a:pt x="564" y="99"/>
                  </a:lnTo>
                  <a:lnTo>
                    <a:pt x="564" y="114"/>
                  </a:lnTo>
                  <a:lnTo>
                    <a:pt x="556" y="125"/>
                  </a:lnTo>
                  <a:lnTo>
                    <a:pt x="553" y="137"/>
                  </a:lnTo>
                  <a:lnTo>
                    <a:pt x="541" y="148"/>
                  </a:lnTo>
                  <a:lnTo>
                    <a:pt x="530" y="159"/>
                  </a:lnTo>
                  <a:lnTo>
                    <a:pt x="518" y="163"/>
                  </a:lnTo>
                  <a:lnTo>
                    <a:pt x="507" y="171"/>
                  </a:lnTo>
                  <a:lnTo>
                    <a:pt x="492" y="171"/>
                  </a:lnTo>
                  <a:lnTo>
                    <a:pt x="477" y="171"/>
                  </a:lnTo>
                  <a:lnTo>
                    <a:pt x="477" y="277"/>
                  </a:lnTo>
                  <a:lnTo>
                    <a:pt x="855" y="511"/>
                  </a:lnTo>
                  <a:lnTo>
                    <a:pt x="855" y="511"/>
                  </a:lnTo>
                  <a:lnTo>
                    <a:pt x="893" y="538"/>
                  </a:lnTo>
                  <a:lnTo>
                    <a:pt x="908" y="549"/>
                  </a:lnTo>
                  <a:lnTo>
                    <a:pt x="916" y="564"/>
                  </a:lnTo>
                  <a:lnTo>
                    <a:pt x="924" y="576"/>
                  </a:lnTo>
                  <a:lnTo>
                    <a:pt x="927" y="591"/>
                  </a:lnTo>
                  <a:lnTo>
                    <a:pt x="931" y="606"/>
                  </a:lnTo>
                  <a:lnTo>
                    <a:pt x="927" y="621"/>
                  </a:lnTo>
                  <a:lnTo>
                    <a:pt x="927" y="621"/>
                  </a:lnTo>
                  <a:lnTo>
                    <a:pt x="916" y="644"/>
                  </a:lnTo>
                  <a:lnTo>
                    <a:pt x="901" y="663"/>
                  </a:lnTo>
                  <a:lnTo>
                    <a:pt x="878" y="674"/>
                  </a:lnTo>
                  <a:lnTo>
                    <a:pt x="867" y="678"/>
                  </a:lnTo>
                  <a:lnTo>
                    <a:pt x="855" y="678"/>
                  </a:lnTo>
                  <a:lnTo>
                    <a:pt x="855" y="678"/>
                  </a:lnTo>
                  <a:lnTo>
                    <a:pt x="216" y="678"/>
                  </a:lnTo>
                  <a:lnTo>
                    <a:pt x="216" y="678"/>
                  </a:lnTo>
                  <a:lnTo>
                    <a:pt x="193" y="674"/>
                  </a:lnTo>
                  <a:lnTo>
                    <a:pt x="174" y="659"/>
                  </a:lnTo>
                  <a:lnTo>
                    <a:pt x="159" y="640"/>
                  </a:lnTo>
                  <a:lnTo>
                    <a:pt x="147" y="621"/>
                  </a:lnTo>
                  <a:lnTo>
                    <a:pt x="147" y="621"/>
                  </a:lnTo>
                  <a:lnTo>
                    <a:pt x="147" y="606"/>
                  </a:lnTo>
                  <a:lnTo>
                    <a:pt x="147" y="595"/>
                  </a:lnTo>
                  <a:lnTo>
                    <a:pt x="151" y="583"/>
                  </a:lnTo>
                  <a:lnTo>
                    <a:pt x="155" y="568"/>
                  </a:lnTo>
                  <a:lnTo>
                    <a:pt x="174" y="545"/>
                  </a:lnTo>
                  <a:lnTo>
                    <a:pt x="200" y="523"/>
                  </a:lnTo>
                  <a:lnTo>
                    <a:pt x="200" y="523"/>
                  </a:lnTo>
                  <a:lnTo>
                    <a:pt x="473" y="326"/>
                  </a:lnTo>
                  <a:lnTo>
                    <a:pt x="15" y="326"/>
                  </a:lnTo>
                  <a:lnTo>
                    <a:pt x="15" y="326"/>
                  </a:lnTo>
                  <a:lnTo>
                    <a:pt x="11" y="326"/>
                  </a:lnTo>
                  <a:lnTo>
                    <a:pt x="4" y="330"/>
                  </a:lnTo>
                  <a:lnTo>
                    <a:pt x="0" y="333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0" y="349"/>
                  </a:lnTo>
                  <a:lnTo>
                    <a:pt x="4" y="352"/>
                  </a:lnTo>
                  <a:lnTo>
                    <a:pt x="11" y="356"/>
                  </a:lnTo>
                  <a:lnTo>
                    <a:pt x="15" y="356"/>
                  </a:lnTo>
                  <a:lnTo>
                    <a:pt x="15" y="356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182" y="500"/>
                  </a:lnTo>
                  <a:lnTo>
                    <a:pt x="182" y="500"/>
                  </a:lnTo>
                  <a:lnTo>
                    <a:pt x="166" y="511"/>
                  </a:lnTo>
                  <a:lnTo>
                    <a:pt x="151" y="526"/>
                  </a:lnTo>
                  <a:lnTo>
                    <a:pt x="140" y="542"/>
                  </a:lnTo>
                  <a:lnTo>
                    <a:pt x="129" y="553"/>
                  </a:lnTo>
                  <a:lnTo>
                    <a:pt x="121" y="579"/>
                  </a:lnTo>
                  <a:lnTo>
                    <a:pt x="117" y="602"/>
                  </a:lnTo>
                  <a:lnTo>
                    <a:pt x="117" y="602"/>
                  </a:lnTo>
                  <a:lnTo>
                    <a:pt x="121" y="629"/>
                  </a:lnTo>
                  <a:lnTo>
                    <a:pt x="121" y="629"/>
                  </a:lnTo>
                  <a:lnTo>
                    <a:pt x="125" y="644"/>
                  </a:lnTo>
                  <a:lnTo>
                    <a:pt x="132" y="659"/>
                  </a:lnTo>
                  <a:lnTo>
                    <a:pt x="144" y="670"/>
                  </a:lnTo>
                  <a:lnTo>
                    <a:pt x="155" y="682"/>
                  </a:lnTo>
                  <a:lnTo>
                    <a:pt x="166" y="693"/>
                  </a:lnTo>
                  <a:lnTo>
                    <a:pt x="182" y="701"/>
                  </a:lnTo>
                  <a:lnTo>
                    <a:pt x="197" y="704"/>
                  </a:lnTo>
                  <a:lnTo>
                    <a:pt x="212" y="708"/>
                  </a:lnTo>
                  <a:lnTo>
                    <a:pt x="212" y="708"/>
                  </a:lnTo>
                  <a:lnTo>
                    <a:pt x="855" y="708"/>
                  </a:lnTo>
                  <a:lnTo>
                    <a:pt x="855" y="708"/>
                  </a:lnTo>
                  <a:lnTo>
                    <a:pt x="871" y="708"/>
                  </a:lnTo>
                  <a:lnTo>
                    <a:pt x="889" y="704"/>
                  </a:lnTo>
                  <a:lnTo>
                    <a:pt x="905" y="697"/>
                  </a:lnTo>
                  <a:lnTo>
                    <a:pt x="920" y="685"/>
                  </a:lnTo>
                  <a:lnTo>
                    <a:pt x="931" y="674"/>
                  </a:lnTo>
                  <a:lnTo>
                    <a:pt x="942" y="659"/>
                  </a:lnTo>
                  <a:lnTo>
                    <a:pt x="950" y="644"/>
                  </a:lnTo>
                  <a:lnTo>
                    <a:pt x="958" y="629"/>
                  </a:lnTo>
                  <a:lnTo>
                    <a:pt x="958" y="629"/>
                  </a:lnTo>
                  <a:lnTo>
                    <a:pt x="961" y="602"/>
                  </a:lnTo>
                  <a:lnTo>
                    <a:pt x="958" y="587"/>
                  </a:lnTo>
                  <a:lnTo>
                    <a:pt x="954" y="568"/>
                  </a:lnTo>
                  <a:lnTo>
                    <a:pt x="942" y="545"/>
                  </a:lnTo>
                  <a:lnTo>
                    <a:pt x="927" y="526"/>
                  </a:lnTo>
                  <a:lnTo>
                    <a:pt x="905" y="504"/>
                  </a:lnTo>
                  <a:lnTo>
                    <a:pt x="871" y="485"/>
                  </a:lnTo>
                  <a:lnTo>
                    <a:pt x="871" y="485"/>
                  </a:lnTo>
                  <a:lnTo>
                    <a:pt x="507" y="258"/>
                  </a:lnTo>
                  <a:lnTo>
                    <a:pt x="507" y="258"/>
                  </a:lnTo>
                  <a:lnTo>
                    <a:pt x="507" y="201"/>
                  </a:lnTo>
                  <a:lnTo>
                    <a:pt x="507" y="201"/>
                  </a:lnTo>
                  <a:lnTo>
                    <a:pt x="526" y="193"/>
                  </a:lnTo>
                  <a:lnTo>
                    <a:pt x="541" y="186"/>
                  </a:lnTo>
                  <a:lnTo>
                    <a:pt x="556" y="178"/>
                  </a:lnTo>
                  <a:lnTo>
                    <a:pt x="568" y="163"/>
                  </a:lnTo>
                  <a:lnTo>
                    <a:pt x="579" y="152"/>
                  </a:lnTo>
                  <a:lnTo>
                    <a:pt x="587" y="133"/>
                  </a:lnTo>
                  <a:lnTo>
                    <a:pt x="590" y="118"/>
                  </a:lnTo>
                  <a:lnTo>
                    <a:pt x="594" y="99"/>
                  </a:lnTo>
                  <a:lnTo>
                    <a:pt x="594" y="99"/>
                  </a:lnTo>
                  <a:lnTo>
                    <a:pt x="590" y="80"/>
                  </a:lnTo>
                  <a:lnTo>
                    <a:pt x="587" y="61"/>
                  </a:lnTo>
                  <a:lnTo>
                    <a:pt x="575" y="42"/>
                  </a:lnTo>
                  <a:lnTo>
                    <a:pt x="564" y="31"/>
                  </a:lnTo>
                  <a:lnTo>
                    <a:pt x="553" y="15"/>
                  </a:lnTo>
                  <a:lnTo>
                    <a:pt x="534" y="8"/>
                  </a:lnTo>
                  <a:lnTo>
                    <a:pt x="515" y="4"/>
                  </a:lnTo>
                  <a:lnTo>
                    <a:pt x="496" y="0"/>
                  </a:lnTo>
                  <a:lnTo>
                    <a:pt x="496" y="0"/>
                  </a:lnTo>
                  <a:lnTo>
                    <a:pt x="477" y="4"/>
                  </a:lnTo>
                  <a:lnTo>
                    <a:pt x="458" y="8"/>
                  </a:lnTo>
                  <a:lnTo>
                    <a:pt x="443" y="15"/>
                  </a:lnTo>
                  <a:lnTo>
                    <a:pt x="428" y="31"/>
                  </a:lnTo>
                  <a:lnTo>
                    <a:pt x="416" y="42"/>
                  </a:lnTo>
                  <a:lnTo>
                    <a:pt x="405" y="61"/>
                  </a:lnTo>
                  <a:lnTo>
                    <a:pt x="401" y="80"/>
                  </a:lnTo>
                  <a:lnTo>
                    <a:pt x="397" y="99"/>
                  </a:lnTo>
                  <a:lnTo>
                    <a:pt x="397" y="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3143240" y="3071786"/>
              <a:ext cx="2143140" cy="37862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60530" y="1772655"/>
            <a:ext cx="2754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210 하얀바람 B" pitchFamily="18" charset="-127"/>
                <a:ea typeface="210 하얀바람 B" pitchFamily="18" charset="-127"/>
              </a:rPr>
              <a:t>패션제품관리론</a:t>
            </a:r>
            <a:endParaRPr lang="ko-KR" altLang="en-US" sz="3200" dirty="0">
              <a:solidFill>
                <a:schemeClr val="bg1"/>
              </a:solidFill>
              <a:latin typeface="210 하얀바람 B" pitchFamily="18" charset="-127"/>
              <a:ea typeface="210 하얀바람 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507207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1241095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769" y="2357430"/>
            <a:ext cx="4071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210 하얀분필 R" pitchFamily="18" charset="-127"/>
                <a:ea typeface="210 하얀분필 R" pitchFamily="18" charset="-127"/>
              </a:rPr>
              <a:t>[</a:t>
            </a:r>
            <a:r>
              <a:rPr lang="ko-KR" altLang="en-US" sz="2000" dirty="0" smtClean="0">
                <a:solidFill>
                  <a:schemeClr val="bg1">
                    <a:lumMod val="95000"/>
                  </a:schemeClr>
                </a:solidFill>
                <a:latin typeface="210 하얀분필 R" pitchFamily="18" charset="-127"/>
                <a:ea typeface="210 하얀분필 R" pitchFamily="18" charset="-127"/>
              </a:rPr>
              <a:t>의류상품의 품질표시 및 관리에 대한 사례</a:t>
            </a:r>
            <a:r>
              <a:rPr lang="en-US" altLang="ko-KR" sz="2000" dirty="0" smtClean="0">
                <a:solidFill>
                  <a:schemeClr val="bg1">
                    <a:lumMod val="95000"/>
                  </a:schemeClr>
                </a:solidFill>
                <a:latin typeface="210 하얀분필 R" pitchFamily="18" charset="-127"/>
                <a:ea typeface="210 하얀분필 R" pitchFamily="18" charset="-127"/>
              </a:rPr>
              <a:t>]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  <a:latin typeface="210 하얀분필 R" pitchFamily="18" charset="-127"/>
              <a:ea typeface="210 하얀분필 R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715016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제출일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2014.12.09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71472" y="4857760"/>
            <a:ext cx="71438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929222" y="1928802"/>
            <a:ext cx="71438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42910" y="5390100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이선희 교수님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42910" y="5072074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전해량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71472" y="1857364"/>
            <a:ext cx="71438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78646" y="2680449"/>
            <a:ext cx="1019174" cy="819989"/>
            <a:chOff x="78646" y="2571744"/>
            <a:chExt cx="1019174" cy="819989"/>
          </a:xfrm>
        </p:grpSpPr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97688" y="2571744"/>
              <a:ext cx="1000132" cy="819989"/>
            </a:xfrm>
            <a:custGeom>
              <a:avLst/>
              <a:gdLst/>
              <a:ahLst/>
              <a:cxnLst>
                <a:cxn ang="0">
                  <a:pos x="401" y="103"/>
                </a:cxn>
                <a:cxn ang="0">
                  <a:pos x="412" y="114"/>
                </a:cxn>
                <a:cxn ang="0">
                  <a:pos x="424" y="110"/>
                </a:cxn>
                <a:cxn ang="0">
                  <a:pos x="428" y="99"/>
                </a:cxn>
                <a:cxn ang="0">
                  <a:pos x="439" y="61"/>
                </a:cxn>
                <a:cxn ang="0">
                  <a:pos x="469" y="34"/>
                </a:cxn>
                <a:cxn ang="0">
                  <a:pos x="496" y="31"/>
                </a:cxn>
                <a:cxn ang="0">
                  <a:pos x="534" y="42"/>
                </a:cxn>
                <a:cxn ang="0">
                  <a:pos x="560" y="72"/>
                </a:cxn>
                <a:cxn ang="0">
                  <a:pos x="564" y="99"/>
                </a:cxn>
                <a:cxn ang="0">
                  <a:pos x="553" y="137"/>
                </a:cxn>
                <a:cxn ang="0">
                  <a:pos x="518" y="163"/>
                </a:cxn>
                <a:cxn ang="0">
                  <a:pos x="477" y="171"/>
                </a:cxn>
                <a:cxn ang="0">
                  <a:pos x="855" y="511"/>
                </a:cxn>
                <a:cxn ang="0">
                  <a:pos x="916" y="564"/>
                </a:cxn>
                <a:cxn ang="0">
                  <a:pos x="931" y="606"/>
                </a:cxn>
                <a:cxn ang="0">
                  <a:pos x="916" y="644"/>
                </a:cxn>
                <a:cxn ang="0">
                  <a:pos x="867" y="678"/>
                </a:cxn>
                <a:cxn ang="0">
                  <a:pos x="216" y="678"/>
                </a:cxn>
                <a:cxn ang="0">
                  <a:pos x="174" y="659"/>
                </a:cxn>
                <a:cxn ang="0">
                  <a:pos x="147" y="621"/>
                </a:cxn>
                <a:cxn ang="0">
                  <a:pos x="151" y="583"/>
                </a:cxn>
                <a:cxn ang="0">
                  <a:pos x="200" y="523"/>
                </a:cxn>
                <a:cxn ang="0">
                  <a:pos x="15" y="326"/>
                </a:cxn>
                <a:cxn ang="0">
                  <a:pos x="4" y="330"/>
                </a:cxn>
                <a:cxn ang="0">
                  <a:pos x="0" y="341"/>
                </a:cxn>
                <a:cxn ang="0">
                  <a:pos x="11" y="356"/>
                </a:cxn>
                <a:cxn ang="0">
                  <a:pos x="378" y="356"/>
                </a:cxn>
                <a:cxn ang="0">
                  <a:pos x="182" y="500"/>
                </a:cxn>
                <a:cxn ang="0">
                  <a:pos x="140" y="542"/>
                </a:cxn>
                <a:cxn ang="0">
                  <a:pos x="117" y="602"/>
                </a:cxn>
                <a:cxn ang="0">
                  <a:pos x="121" y="629"/>
                </a:cxn>
                <a:cxn ang="0">
                  <a:pos x="144" y="670"/>
                </a:cxn>
                <a:cxn ang="0">
                  <a:pos x="182" y="701"/>
                </a:cxn>
                <a:cxn ang="0">
                  <a:pos x="212" y="708"/>
                </a:cxn>
                <a:cxn ang="0">
                  <a:pos x="871" y="708"/>
                </a:cxn>
                <a:cxn ang="0">
                  <a:pos x="920" y="685"/>
                </a:cxn>
                <a:cxn ang="0">
                  <a:pos x="950" y="644"/>
                </a:cxn>
                <a:cxn ang="0">
                  <a:pos x="961" y="602"/>
                </a:cxn>
                <a:cxn ang="0">
                  <a:pos x="942" y="545"/>
                </a:cxn>
                <a:cxn ang="0">
                  <a:pos x="871" y="485"/>
                </a:cxn>
                <a:cxn ang="0">
                  <a:pos x="507" y="258"/>
                </a:cxn>
                <a:cxn ang="0">
                  <a:pos x="526" y="193"/>
                </a:cxn>
                <a:cxn ang="0">
                  <a:pos x="568" y="163"/>
                </a:cxn>
                <a:cxn ang="0">
                  <a:pos x="590" y="118"/>
                </a:cxn>
                <a:cxn ang="0">
                  <a:pos x="590" y="80"/>
                </a:cxn>
                <a:cxn ang="0">
                  <a:pos x="564" y="31"/>
                </a:cxn>
                <a:cxn ang="0">
                  <a:pos x="515" y="4"/>
                </a:cxn>
                <a:cxn ang="0">
                  <a:pos x="477" y="4"/>
                </a:cxn>
                <a:cxn ang="0">
                  <a:pos x="428" y="31"/>
                </a:cxn>
                <a:cxn ang="0">
                  <a:pos x="401" y="80"/>
                </a:cxn>
              </a:cxnLst>
              <a:rect l="0" t="0" r="r" b="b"/>
              <a:pathLst>
                <a:path w="961" h="708">
                  <a:moveTo>
                    <a:pt x="397" y="99"/>
                  </a:moveTo>
                  <a:lnTo>
                    <a:pt x="397" y="99"/>
                  </a:lnTo>
                  <a:lnTo>
                    <a:pt x="401" y="103"/>
                  </a:lnTo>
                  <a:lnTo>
                    <a:pt x="401" y="110"/>
                  </a:lnTo>
                  <a:lnTo>
                    <a:pt x="409" y="114"/>
                  </a:lnTo>
                  <a:lnTo>
                    <a:pt x="412" y="114"/>
                  </a:lnTo>
                  <a:lnTo>
                    <a:pt x="412" y="114"/>
                  </a:lnTo>
                  <a:lnTo>
                    <a:pt x="420" y="114"/>
                  </a:lnTo>
                  <a:lnTo>
                    <a:pt x="424" y="110"/>
                  </a:lnTo>
                  <a:lnTo>
                    <a:pt x="428" y="103"/>
                  </a:lnTo>
                  <a:lnTo>
                    <a:pt x="428" y="99"/>
                  </a:lnTo>
                  <a:lnTo>
                    <a:pt x="428" y="99"/>
                  </a:lnTo>
                  <a:lnTo>
                    <a:pt x="431" y="84"/>
                  </a:lnTo>
                  <a:lnTo>
                    <a:pt x="435" y="72"/>
                  </a:lnTo>
                  <a:lnTo>
                    <a:pt x="439" y="61"/>
                  </a:lnTo>
                  <a:lnTo>
                    <a:pt x="447" y="50"/>
                  </a:lnTo>
                  <a:lnTo>
                    <a:pt x="458" y="42"/>
                  </a:lnTo>
                  <a:lnTo>
                    <a:pt x="469" y="34"/>
                  </a:lnTo>
                  <a:lnTo>
                    <a:pt x="481" y="31"/>
                  </a:lnTo>
                  <a:lnTo>
                    <a:pt x="496" y="31"/>
                  </a:lnTo>
                  <a:lnTo>
                    <a:pt x="496" y="31"/>
                  </a:lnTo>
                  <a:lnTo>
                    <a:pt x="511" y="31"/>
                  </a:lnTo>
                  <a:lnTo>
                    <a:pt x="522" y="34"/>
                  </a:lnTo>
                  <a:lnTo>
                    <a:pt x="534" y="42"/>
                  </a:lnTo>
                  <a:lnTo>
                    <a:pt x="545" y="50"/>
                  </a:lnTo>
                  <a:lnTo>
                    <a:pt x="553" y="61"/>
                  </a:lnTo>
                  <a:lnTo>
                    <a:pt x="560" y="72"/>
                  </a:lnTo>
                  <a:lnTo>
                    <a:pt x="564" y="84"/>
                  </a:lnTo>
                  <a:lnTo>
                    <a:pt x="564" y="99"/>
                  </a:lnTo>
                  <a:lnTo>
                    <a:pt x="564" y="99"/>
                  </a:lnTo>
                  <a:lnTo>
                    <a:pt x="564" y="114"/>
                  </a:lnTo>
                  <a:lnTo>
                    <a:pt x="556" y="125"/>
                  </a:lnTo>
                  <a:lnTo>
                    <a:pt x="553" y="137"/>
                  </a:lnTo>
                  <a:lnTo>
                    <a:pt x="541" y="148"/>
                  </a:lnTo>
                  <a:lnTo>
                    <a:pt x="530" y="159"/>
                  </a:lnTo>
                  <a:lnTo>
                    <a:pt x="518" y="163"/>
                  </a:lnTo>
                  <a:lnTo>
                    <a:pt x="507" y="171"/>
                  </a:lnTo>
                  <a:lnTo>
                    <a:pt x="492" y="171"/>
                  </a:lnTo>
                  <a:lnTo>
                    <a:pt x="477" y="171"/>
                  </a:lnTo>
                  <a:lnTo>
                    <a:pt x="477" y="277"/>
                  </a:lnTo>
                  <a:lnTo>
                    <a:pt x="855" y="511"/>
                  </a:lnTo>
                  <a:lnTo>
                    <a:pt x="855" y="511"/>
                  </a:lnTo>
                  <a:lnTo>
                    <a:pt x="893" y="538"/>
                  </a:lnTo>
                  <a:lnTo>
                    <a:pt x="908" y="549"/>
                  </a:lnTo>
                  <a:lnTo>
                    <a:pt x="916" y="564"/>
                  </a:lnTo>
                  <a:lnTo>
                    <a:pt x="924" y="576"/>
                  </a:lnTo>
                  <a:lnTo>
                    <a:pt x="927" y="591"/>
                  </a:lnTo>
                  <a:lnTo>
                    <a:pt x="931" y="606"/>
                  </a:lnTo>
                  <a:lnTo>
                    <a:pt x="927" y="621"/>
                  </a:lnTo>
                  <a:lnTo>
                    <a:pt x="927" y="621"/>
                  </a:lnTo>
                  <a:lnTo>
                    <a:pt x="916" y="644"/>
                  </a:lnTo>
                  <a:lnTo>
                    <a:pt x="901" y="663"/>
                  </a:lnTo>
                  <a:lnTo>
                    <a:pt x="878" y="674"/>
                  </a:lnTo>
                  <a:lnTo>
                    <a:pt x="867" y="678"/>
                  </a:lnTo>
                  <a:lnTo>
                    <a:pt x="855" y="678"/>
                  </a:lnTo>
                  <a:lnTo>
                    <a:pt x="855" y="678"/>
                  </a:lnTo>
                  <a:lnTo>
                    <a:pt x="216" y="678"/>
                  </a:lnTo>
                  <a:lnTo>
                    <a:pt x="216" y="678"/>
                  </a:lnTo>
                  <a:lnTo>
                    <a:pt x="193" y="674"/>
                  </a:lnTo>
                  <a:lnTo>
                    <a:pt x="174" y="659"/>
                  </a:lnTo>
                  <a:lnTo>
                    <a:pt x="159" y="640"/>
                  </a:lnTo>
                  <a:lnTo>
                    <a:pt x="147" y="621"/>
                  </a:lnTo>
                  <a:lnTo>
                    <a:pt x="147" y="621"/>
                  </a:lnTo>
                  <a:lnTo>
                    <a:pt x="147" y="606"/>
                  </a:lnTo>
                  <a:lnTo>
                    <a:pt x="147" y="595"/>
                  </a:lnTo>
                  <a:lnTo>
                    <a:pt x="151" y="583"/>
                  </a:lnTo>
                  <a:lnTo>
                    <a:pt x="155" y="568"/>
                  </a:lnTo>
                  <a:lnTo>
                    <a:pt x="174" y="545"/>
                  </a:lnTo>
                  <a:lnTo>
                    <a:pt x="200" y="523"/>
                  </a:lnTo>
                  <a:lnTo>
                    <a:pt x="200" y="523"/>
                  </a:lnTo>
                  <a:lnTo>
                    <a:pt x="473" y="326"/>
                  </a:lnTo>
                  <a:lnTo>
                    <a:pt x="15" y="326"/>
                  </a:lnTo>
                  <a:lnTo>
                    <a:pt x="15" y="326"/>
                  </a:lnTo>
                  <a:lnTo>
                    <a:pt x="11" y="326"/>
                  </a:lnTo>
                  <a:lnTo>
                    <a:pt x="4" y="330"/>
                  </a:lnTo>
                  <a:lnTo>
                    <a:pt x="0" y="333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0" y="349"/>
                  </a:lnTo>
                  <a:lnTo>
                    <a:pt x="4" y="352"/>
                  </a:lnTo>
                  <a:lnTo>
                    <a:pt x="11" y="356"/>
                  </a:lnTo>
                  <a:lnTo>
                    <a:pt x="15" y="356"/>
                  </a:lnTo>
                  <a:lnTo>
                    <a:pt x="15" y="356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182" y="500"/>
                  </a:lnTo>
                  <a:lnTo>
                    <a:pt x="182" y="500"/>
                  </a:lnTo>
                  <a:lnTo>
                    <a:pt x="166" y="511"/>
                  </a:lnTo>
                  <a:lnTo>
                    <a:pt x="151" y="526"/>
                  </a:lnTo>
                  <a:lnTo>
                    <a:pt x="140" y="542"/>
                  </a:lnTo>
                  <a:lnTo>
                    <a:pt x="129" y="553"/>
                  </a:lnTo>
                  <a:lnTo>
                    <a:pt x="121" y="579"/>
                  </a:lnTo>
                  <a:lnTo>
                    <a:pt x="117" y="602"/>
                  </a:lnTo>
                  <a:lnTo>
                    <a:pt x="117" y="602"/>
                  </a:lnTo>
                  <a:lnTo>
                    <a:pt x="121" y="629"/>
                  </a:lnTo>
                  <a:lnTo>
                    <a:pt x="121" y="629"/>
                  </a:lnTo>
                  <a:lnTo>
                    <a:pt x="125" y="644"/>
                  </a:lnTo>
                  <a:lnTo>
                    <a:pt x="132" y="659"/>
                  </a:lnTo>
                  <a:lnTo>
                    <a:pt x="144" y="670"/>
                  </a:lnTo>
                  <a:lnTo>
                    <a:pt x="155" y="682"/>
                  </a:lnTo>
                  <a:lnTo>
                    <a:pt x="166" y="693"/>
                  </a:lnTo>
                  <a:lnTo>
                    <a:pt x="182" y="701"/>
                  </a:lnTo>
                  <a:lnTo>
                    <a:pt x="197" y="704"/>
                  </a:lnTo>
                  <a:lnTo>
                    <a:pt x="212" y="708"/>
                  </a:lnTo>
                  <a:lnTo>
                    <a:pt x="212" y="708"/>
                  </a:lnTo>
                  <a:lnTo>
                    <a:pt x="855" y="708"/>
                  </a:lnTo>
                  <a:lnTo>
                    <a:pt x="855" y="708"/>
                  </a:lnTo>
                  <a:lnTo>
                    <a:pt x="871" y="708"/>
                  </a:lnTo>
                  <a:lnTo>
                    <a:pt x="889" y="704"/>
                  </a:lnTo>
                  <a:lnTo>
                    <a:pt x="905" y="697"/>
                  </a:lnTo>
                  <a:lnTo>
                    <a:pt x="920" y="685"/>
                  </a:lnTo>
                  <a:lnTo>
                    <a:pt x="931" y="674"/>
                  </a:lnTo>
                  <a:lnTo>
                    <a:pt x="942" y="659"/>
                  </a:lnTo>
                  <a:lnTo>
                    <a:pt x="950" y="644"/>
                  </a:lnTo>
                  <a:lnTo>
                    <a:pt x="958" y="629"/>
                  </a:lnTo>
                  <a:lnTo>
                    <a:pt x="958" y="629"/>
                  </a:lnTo>
                  <a:lnTo>
                    <a:pt x="961" y="602"/>
                  </a:lnTo>
                  <a:lnTo>
                    <a:pt x="958" y="587"/>
                  </a:lnTo>
                  <a:lnTo>
                    <a:pt x="954" y="568"/>
                  </a:lnTo>
                  <a:lnTo>
                    <a:pt x="942" y="545"/>
                  </a:lnTo>
                  <a:lnTo>
                    <a:pt x="927" y="526"/>
                  </a:lnTo>
                  <a:lnTo>
                    <a:pt x="905" y="504"/>
                  </a:lnTo>
                  <a:lnTo>
                    <a:pt x="871" y="485"/>
                  </a:lnTo>
                  <a:lnTo>
                    <a:pt x="871" y="485"/>
                  </a:lnTo>
                  <a:lnTo>
                    <a:pt x="507" y="258"/>
                  </a:lnTo>
                  <a:lnTo>
                    <a:pt x="507" y="258"/>
                  </a:lnTo>
                  <a:lnTo>
                    <a:pt x="507" y="201"/>
                  </a:lnTo>
                  <a:lnTo>
                    <a:pt x="507" y="201"/>
                  </a:lnTo>
                  <a:lnTo>
                    <a:pt x="526" y="193"/>
                  </a:lnTo>
                  <a:lnTo>
                    <a:pt x="541" y="186"/>
                  </a:lnTo>
                  <a:lnTo>
                    <a:pt x="556" y="178"/>
                  </a:lnTo>
                  <a:lnTo>
                    <a:pt x="568" y="163"/>
                  </a:lnTo>
                  <a:lnTo>
                    <a:pt x="579" y="152"/>
                  </a:lnTo>
                  <a:lnTo>
                    <a:pt x="587" y="133"/>
                  </a:lnTo>
                  <a:lnTo>
                    <a:pt x="590" y="118"/>
                  </a:lnTo>
                  <a:lnTo>
                    <a:pt x="594" y="99"/>
                  </a:lnTo>
                  <a:lnTo>
                    <a:pt x="594" y="99"/>
                  </a:lnTo>
                  <a:lnTo>
                    <a:pt x="590" y="80"/>
                  </a:lnTo>
                  <a:lnTo>
                    <a:pt x="587" y="61"/>
                  </a:lnTo>
                  <a:lnTo>
                    <a:pt x="575" y="42"/>
                  </a:lnTo>
                  <a:lnTo>
                    <a:pt x="564" y="31"/>
                  </a:lnTo>
                  <a:lnTo>
                    <a:pt x="553" y="15"/>
                  </a:lnTo>
                  <a:lnTo>
                    <a:pt x="534" y="8"/>
                  </a:lnTo>
                  <a:lnTo>
                    <a:pt x="515" y="4"/>
                  </a:lnTo>
                  <a:lnTo>
                    <a:pt x="496" y="0"/>
                  </a:lnTo>
                  <a:lnTo>
                    <a:pt x="496" y="0"/>
                  </a:lnTo>
                  <a:lnTo>
                    <a:pt x="477" y="4"/>
                  </a:lnTo>
                  <a:lnTo>
                    <a:pt x="458" y="8"/>
                  </a:lnTo>
                  <a:lnTo>
                    <a:pt x="443" y="15"/>
                  </a:lnTo>
                  <a:lnTo>
                    <a:pt x="428" y="31"/>
                  </a:lnTo>
                  <a:lnTo>
                    <a:pt x="416" y="42"/>
                  </a:lnTo>
                  <a:lnTo>
                    <a:pt x="405" y="61"/>
                  </a:lnTo>
                  <a:lnTo>
                    <a:pt x="401" y="80"/>
                  </a:lnTo>
                  <a:lnTo>
                    <a:pt x="397" y="99"/>
                  </a:lnTo>
                  <a:lnTo>
                    <a:pt x="397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자유형 50"/>
            <p:cNvSpPr/>
            <p:nvPr/>
          </p:nvSpPr>
          <p:spPr bwMode="auto">
            <a:xfrm>
              <a:off x="78646" y="2897579"/>
              <a:ext cx="498764" cy="130629"/>
            </a:xfrm>
            <a:custGeom>
              <a:avLst/>
              <a:gdLst>
                <a:gd name="connsiteX0" fmla="*/ 362198 w 498764"/>
                <a:gd name="connsiteY0" fmla="*/ 118753 h 130629"/>
                <a:gd name="connsiteX1" fmla="*/ 498764 w 498764"/>
                <a:gd name="connsiteY1" fmla="*/ 29689 h 130629"/>
                <a:gd name="connsiteX2" fmla="*/ 0 w 498764"/>
                <a:gd name="connsiteY2" fmla="*/ 0 h 130629"/>
                <a:gd name="connsiteX3" fmla="*/ 5938 w 498764"/>
                <a:gd name="connsiteY3" fmla="*/ 130629 h 130629"/>
                <a:gd name="connsiteX4" fmla="*/ 362198 w 498764"/>
                <a:gd name="connsiteY4" fmla="*/ 118753 h 13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764" h="130629">
                  <a:moveTo>
                    <a:pt x="362198" y="118753"/>
                  </a:moveTo>
                  <a:lnTo>
                    <a:pt x="498764" y="29689"/>
                  </a:lnTo>
                  <a:lnTo>
                    <a:pt x="0" y="0"/>
                  </a:lnTo>
                  <a:lnTo>
                    <a:pt x="5938" y="130629"/>
                  </a:lnTo>
                  <a:lnTo>
                    <a:pt x="362198" y="118753"/>
                  </a:lnTo>
                  <a:close/>
                </a:path>
              </a:pathLst>
            </a:custGeom>
            <a:solidFill>
              <a:srgbClr val="8391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2" name="직사각형 51"/>
          <p:cNvSpPr/>
          <p:nvPr/>
        </p:nvSpPr>
        <p:spPr>
          <a:xfrm>
            <a:off x="5286380" y="5925941"/>
            <a:ext cx="14813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sz="3600" dirty="0" smtClean="0">
                <a:solidFill>
                  <a:srgbClr val="FFC000"/>
                </a:solidFill>
                <a:latin typeface="210 카세트테잎 R" pitchFamily="18" charset="-127"/>
                <a:ea typeface="210 카세트테잎 R" pitchFamily="18" charset="-127"/>
              </a:rPr>
              <a:t>SPA</a:t>
            </a:r>
            <a:r>
              <a:rPr lang="en-US" altLang="ko-KR" sz="3600" dirty="0" smtClean="0">
                <a:solidFill>
                  <a:srgbClr val="6E7FC8"/>
                </a:solidFill>
                <a:latin typeface="210 카세트테잎 R" pitchFamily="18" charset="-127"/>
                <a:ea typeface="210 카세트테잎 R" pitchFamily="18" charset="-127"/>
              </a:rPr>
              <a:t>O</a:t>
            </a:r>
            <a:endParaRPr lang="ko-KR" altLang="en-US" sz="3600" dirty="0">
              <a:solidFill>
                <a:srgbClr val="6E7FC8"/>
              </a:solidFill>
              <a:latin typeface="210 카세트테잎 R" pitchFamily="18" charset="-127"/>
              <a:ea typeface="210 카세트테잎 R" pitchFamily="18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42910" y="4786322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01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분반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cxnSp>
          <p:nvCxnSpPr>
            <p:cNvPr id="3" name="직선 연결선 2"/>
            <p:cNvCxnSpPr/>
            <p:nvPr/>
          </p:nvCxnSpPr>
          <p:spPr>
            <a:xfrm rot="5400000">
              <a:off x="-3072636" y="342900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직선 연결선 3"/>
            <p:cNvCxnSpPr/>
            <p:nvPr/>
          </p:nvCxnSpPr>
          <p:spPr>
            <a:xfrm rot="5400000">
              <a:off x="-2644009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4"/>
            <p:cNvCxnSpPr/>
            <p:nvPr/>
          </p:nvCxnSpPr>
          <p:spPr>
            <a:xfrm rot="5400000">
              <a:off x="-2215381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 rot="5400000">
              <a:off x="-1786753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 rot="5400000">
              <a:off x="-1358125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 rot="5400000">
              <a:off x="-929497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rot="5400000">
              <a:off x="-500867" y="342900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rot="5400000">
              <a:off x="-72240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rot="5400000">
              <a:off x="356388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5400000">
              <a:off x="785016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>
              <a:off x="1213644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rot="5400000">
              <a:off x="1642272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 rot="5400000">
              <a:off x="2070901" y="342900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5400000">
              <a:off x="2499528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>
              <a:off x="2928156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rot="5400000">
              <a:off x="3356784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rot="5400000">
              <a:off x="3785412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5400000">
              <a:off x="4214040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>
              <a:off x="4642668" y="342823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rot="5400000">
              <a:off x="5071296" y="342823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rot="5400000">
              <a:off x="5499924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rot="10800000">
              <a:off x="0" y="427015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rot="10800000">
              <a:off x="0" y="857233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rot="10800000">
              <a:off x="0" y="1284271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rot="10800000">
              <a:off x="0" y="1712899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rot="10800000">
              <a:off x="0" y="2141527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 rot="10800000">
              <a:off x="0" y="2571745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rot="10800000">
              <a:off x="0" y="2998783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rot="10800000">
              <a:off x="0" y="3427411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rot="10800000">
              <a:off x="0" y="3856039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rot="10800000">
              <a:off x="0" y="4286257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rot="10800000">
              <a:off x="0" y="4713295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rot="10800000">
              <a:off x="0" y="5141923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rot="10800000">
              <a:off x="0" y="5570551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rot="10800000">
              <a:off x="0" y="6000769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 rot="10800000">
              <a:off x="0" y="6427807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그림 38" descr="07031389.JPG"/>
          <p:cNvPicPr>
            <a:picLocks noChangeAspect="1"/>
          </p:cNvPicPr>
          <p:nvPr/>
        </p:nvPicPr>
        <p:blipFill>
          <a:blip r:embed="rId2" cstate="print"/>
          <a:srcRect l="7398" r="18534"/>
          <a:stretch>
            <a:fillRect/>
          </a:stretch>
        </p:blipFill>
        <p:spPr>
          <a:xfrm rot="16200000">
            <a:off x="2225327" y="775015"/>
            <a:ext cx="2880000" cy="2187179"/>
          </a:xfrm>
          <a:prstGeom prst="rect">
            <a:avLst/>
          </a:prstGeom>
        </p:spPr>
      </p:pic>
      <p:pic>
        <p:nvPicPr>
          <p:cNvPr id="41" name="그림 40" descr="풀착장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7166"/>
            <a:ext cx="2549719" cy="5286388"/>
          </a:xfrm>
          <a:prstGeom prst="rect">
            <a:avLst/>
          </a:prstGeom>
        </p:spPr>
      </p:pic>
      <p:grpSp>
        <p:nvGrpSpPr>
          <p:cNvPr id="48" name="그룹 47"/>
          <p:cNvGrpSpPr/>
          <p:nvPr/>
        </p:nvGrpSpPr>
        <p:grpSpPr>
          <a:xfrm>
            <a:off x="1928794" y="928670"/>
            <a:ext cx="1071570" cy="428628"/>
            <a:chOff x="1928794" y="928670"/>
            <a:chExt cx="1071570" cy="428628"/>
          </a:xfrm>
        </p:grpSpPr>
        <p:sp>
          <p:nvSpPr>
            <p:cNvPr id="43" name="타원 42"/>
            <p:cNvSpPr/>
            <p:nvPr/>
          </p:nvSpPr>
          <p:spPr bwMode="auto">
            <a:xfrm>
              <a:off x="1928794" y="1214422"/>
              <a:ext cx="142876" cy="14287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5" name="직선 연결선 44"/>
            <p:cNvCxnSpPr>
              <a:stCxn id="43" idx="7"/>
            </p:cNvCxnSpPr>
            <p:nvPr/>
          </p:nvCxnSpPr>
          <p:spPr>
            <a:xfrm rot="5400000" flipH="1" flipV="1">
              <a:off x="2015027" y="964389"/>
              <a:ext cx="306676" cy="2352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2285984" y="928670"/>
              <a:ext cx="71438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2571736" y="3357562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[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플리스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퍼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집업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스탠에리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)]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3214678" y="3643314"/>
            <a:ext cx="2428892" cy="1407244"/>
            <a:chOff x="3357554" y="3643314"/>
            <a:chExt cx="2428892" cy="1407244"/>
          </a:xfrm>
        </p:grpSpPr>
        <p:sp>
          <p:nvSpPr>
            <p:cNvPr id="57" name="TextBox 56"/>
            <p:cNvSpPr txBox="1"/>
            <p:nvPr/>
          </p:nvSpPr>
          <p:spPr>
            <a:xfrm>
              <a:off x="4214810" y="3643314"/>
              <a:ext cx="12144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SPMA44TC03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357554" y="3643314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STYLE NO.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57554" y="3879144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COLOR.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00496" y="3879144"/>
              <a:ext cx="178595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BLUE, NAVY, GRAY, BLACK, LIGHT BEIGE, KHAKI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368312" y="4479054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SIZE.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796940" y="4479054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M, L, XL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82314" y="4773559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100% </a:t>
              </a:r>
              <a:r>
                <a:rPr lang="ko-KR" altLang="en-US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폴리에스터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357554" y="4786322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소재</a:t>
              </a:r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571736" y="4000504"/>
            <a:ext cx="63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5065BC"/>
                </a:solidFill>
                <a:latin typeface="210 하얀분필 R" pitchFamily="18" charset="-127"/>
                <a:ea typeface="210 하얀분필 R" pitchFamily="18" charset="-127"/>
              </a:rPr>
              <a:t>제품</a:t>
            </a:r>
            <a:endParaRPr lang="en-US" altLang="ko-KR" dirty="0" smtClean="0">
              <a:solidFill>
                <a:srgbClr val="5065BC"/>
              </a:solidFill>
              <a:latin typeface="210 하얀분필 R" pitchFamily="18" charset="-127"/>
              <a:ea typeface="210 하얀분필 R" pitchFamily="18" charset="-127"/>
            </a:endParaRPr>
          </a:p>
          <a:p>
            <a:r>
              <a:rPr lang="en-US" altLang="ko-KR" dirty="0" smtClean="0">
                <a:solidFill>
                  <a:srgbClr val="5065BC"/>
                </a:solidFill>
                <a:latin typeface="210 하얀분필 R" pitchFamily="18" charset="-127"/>
                <a:ea typeface="210 하얀분필 R" pitchFamily="18" charset="-127"/>
              </a:rPr>
              <a:t>Info.</a:t>
            </a:r>
            <a:endParaRPr lang="ko-KR" altLang="en-US" dirty="0">
              <a:solidFill>
                <a:srgbClr val="5065BC"/>
              </a:solidFill>
              <a:latin typeface="210 하얀분필 R" pitchFamily="18" charset="-127"/>
              <a:ea typeface="210 하얀분필 R" pitchFamily="18" charset="-127"/>
            </a:endParaRPr>
          </a:p>
        </p:txBody>
      </p:sp>
      <p:sp>
        <p:nvSpPr>
          <p:cNvPr id="67" name="모서리가 둥근 직사각형 66"/>
          <p:cNvSpPr/>
          <p:nvPr/>
        </p:nvSpPr>
        <p:spPr bwMode="auto">
          <a:xfrm>
            <a:off x="3186102" y="3681414"/>
            <a:ext cx="45719" cy="1319222"/>
          </a:xfrm>
          <a:prstGeom prst="roundRect">
            <a:avLst>
              <a:gd name="adj" fmla="val 46000"/>
            </a:avLst>
          </a:prstGeom>
          <a:solidFill>
            <a:srgbClr val="8391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6429388" y="4357694"/>
            <a:ext cx="2857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세탁 후 건조할 때</a:t>
            </a:r>
            <a:b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</a:b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기계 건조 할 수 없음</a:t>
            </a:r>
          </a:p>
        </p:txBody>
      </p:sp>
      <p:sp>
        <p:nvSpPr>
          <p:cNvPr id="72" name="직사각형 71"/>
          <p:cNvSpPr/>
          <p:nvPr/>
        </p:nvSpPr>
        <p:spPr>
          <a:xfrm>
            <a:off x="6429388" y="3738894"/>
            <a:ext cx="2857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옷걸이에 걸어서 그늘에 건조</a:t>
            </a:r>
          </a:p>
        </p:txBody>
      </p:sp>
      <p:sp>
        <p:nvSpPr>
          <p:cNvPr id="73" name="직사각형 72"/>
          <p:cNvSpPr/>
          <p:nvPr/>
        </p:nvSpPr>
        <p:spPr>
          <a:xfrm>
            <a:off x="6424931" y="3000372"/>
            <a:ext cx="1422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드라이클리닝 불가함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6429388" y="2212295"/>
            <a:ext cx="2500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원단 위에 천을 덮고</a:t>
            </a:r>
            <a:b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</a:b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140~160℃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로 다림질</a:t>
            </a:r>
          </a:p>
        </p:txBody>
      </p:sp>
      <p:sp>
        <p:nvSpPr>
          <p:cNvPr id="75" name="직사각형 74"/>
          <p:cNvSpPr/>
          <p:nvPr/>
        </p:nvSpPr>
        <p:spPr>
          <a:xfrm>
            <a:off x="6424036" y="1428736"/>
            <a:ext cx="2571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산소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염소계 표백제로</a:t>
            </a:r>
            <a:b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</a:b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표백할 수 없음</a:t>
            </a:r>
          </a:p>
        </p:txBody>
      </p:sp>
      <p:sp>
        <p:nvSpPr>
          <p:cNvPr id="76" name="직사각형 75"/>
          <p:cNvSpPr/>
          <p:nvPr/>
        </p:nvSpPr>
        <p:spPr>
          <a:xfrm>
            <a:off x="6424036" y="571480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물 온도 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30℃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로 세탁</a:t>
            </a:r>
          </a:p>
          <a:p>
            <a:pPr marL="0" lvl="1"/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세탁기로 약하게 세탁</a:t>
            </a:r>
          </a:p>
          <a:p>
            <a:pPr marL="0" lvl="1"/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약하게 손 세탁 가능</a:t>
            </a:r>
          </a:p>
          <a:p>
            <a:pPr marL="0" lvl="1"/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중성세제 사용</a:t>
            </a:r>
          </a:p>
        </p:txBody>
      </p:sp>
      <p:grpSp>
        <p:nvGrpSpPr>
          <p:cNvPr id="79" name="그룹 78"/>
          <p:cNvGrpSpPr/>
          <p:nvPr/>
        </p:nvGrpSpPr>
        <p:grpSpPr>
          <a:xfrm>
            <a:off x="5493404" y="357166"/>
            <a:ext cx="928694" cy="4714908"/>
            <a:chOff x="5663666" y="285728"/>
            <a:chExt cx="928694" cy="4714908"/>
          </a:xfrm>
        </p:grpSpPr>
        <p:pic>
          <p:nvPicPr>
            <p:cNvPr id="1026" name="Picture 2" descr="C:\Users\user\Desktop\과제\제품관리론\2011070710533854172.gi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848368" y="2709862"/>
              <a:ext cx="609600" cy="647700"/>
            </a:xfrm>
            <a:prstGeom prst="rect">
              <a:avLst/>
            </a:prstGeom>
            <a:noFill/>
          </p:spPr>
        </p:pic>
        <p:pic>
          <p:nvPicPr>
            <p:cNvPr id="1027" name="Picture 3" descr="C:\Users\user\Desktop\과제\제품관리론\2011070710353654151.gif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886464" y="500042"/>
              <a:ext cx="476250" cy="628650"/>
            </a:xfrm>
            <a:prstGeom prst="rect">
              <a:avLst/>
            </a:prstGeom>
            <a:noFill/>
          </p:spPr>
        </p:pic>
        <p:pic>
          <p:nvPicPr>
            <p:cNvPr id="1028" name="Picture 4" descr="C:\Users\user\Desktop\과제\제품관리론\2011070710484754161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815026" y="1214422"/>
              <a:ext cx="685800" cy="676275"/>
            </a:xfrm>
            <a:prstGeom prst="rect">
              <a:avLst/>
            </a:prstGeom>
            <a:noFill/>
          </p:spPr>
        </p:pic>
        <p:pic>
          <p:nvPicPr>
            <p:cNvPr id="1029" name="Picture 5" descr="C:\Users\user\Desktop\과제\제품관리론\2011070710503554165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829318" y="1980148"/>
              <a:ext cx="628650" cy="571500"/>
            </a:xfrm>
            <a:prstGeom prst="rect">
              <a:avLst/>
            </a:prstGeom>
            <a:noFill/>
          </p:spPr>
        </p:pic>
        <p:pic>
          <p:nvPicPr>
            <p:cNvPr id="68" name="그림 67" descr="2011070710551454174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86446" y="3429000"/>
              <a:ext cx="704850" cy="704850"/>
            </a:xfrm>
            <a:prstGeom prst="rect">
              <a:avLst/>
            </a:prstGeom>
          </p:spPr>
        </p:pic>
        <p:pic>
          <p:nvPicPr>
            <p:cNvPr id="69" name="그림 68" descr="2011070710551454178.gif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86446" y="4224348"/>
              <a:ext cx="704850" cy="704850"/>
            </a:xfrm>
            <a:prstGeom prst="rect">
              <a:avLst/>
            </a:prstGeom>
          </p:spPr>
        </p:pic>
        <p:sp>
          <p:nvSpPr>
            <p:cNvPr id="78" name="모서리가 둥근 직사각형 77"/>
            <p:cNvSpPr/>
            <p:nvPr/>
          </p:nvSpPr>
          <p:spPr bwMode="auto">
            <a:xfrm>
              <a:off x="5663666" y="285728"/>
              <a:ext cx="928694" cy="4714908"/>
            </a:xfrm>
            <a:prstGeom prst="roundRect">
              <a:avLst/>
            </a:prstGeom>
            <a:noFill/>
            <a:ln w="25400">
              <a:solidFill>
                <a:srgbClr val="5065B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1406" y="71414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5065BC"/>
                </a:solidFill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dirty="0" smtClean="0">
                <a:solidFill>
                  <a:srgbClr val="5065BC"/>
                </a:solidFill>
                <a:latin typeface="나눔고딕 ExtraBold" pitchFamily="50" charset="-127"/>
                <a:ea typeface="나눔고딕 ExtraBold" pitchFamily="50" charset="-127"/>
              </a:rPr>
              <a:t>외투 </a:t>
            </a:r>
            <a:r>
              <a:rPr lang="en-US" altLang="ko-KR" dirty="0" smtClean="0">
                <a:solidFill>
                  <a:srgbClr val="5065BC"/>
                </a:solidFill>
                <a:latin typeface="나눔고딕 ExtraBold" pitchFamily="50" charset="-127"/>
                <a:ea typeface="나눔고딕 ExtraBold" pitchFamily="50" charset="-127"/>
              </a:rPr>
              <a:t>/ OUTER</a:t>
            </a:r>
            <a:endParaRPr lang="ko-KR" altLang="en-US" dirty="0">
              <a:solidFill>
                <a:srgbClr val="5065B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cxnSp>
          <p:nvCxnSpPr>
            <p:cNvPr id="3" name="직선 연결선 2"/>
            <p:cNvCxnSpPr/>
            <p:nvPr/>
          </p:nvCxnSpPr>
          <p:spPr>
            <a:xfrm rot="5400000">
              <a:off x="-3072636" y="342900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직선 연결선 3"/>
            <p:cNvCxnSpPr/>
            <p:nvPr/>
          </p:nvCxnSpPr>
          <p:spPr>
            <a:xfrm rot="5400000">
              <a:off x="-2644009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4"/>
            <p:cNvCxnSpPr/>
            <p:nvPr/>
          </p:nvCxnSpPr>
          <p:spPr>
            <a:xfrm rot="5400000">
              <a:off x="-2215381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 rot="5400000">
              <a:off x="-1786753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 rot="5400000">
              <a:off x="-1358125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 rot="5400000">
              <a:off x="-929497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rot="5400000">
              <a:off x="-500867" y="342900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rot="5400000">
              <a:off x="-72240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rot="5400000">
              <a:off x="356388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5400000">
              <a:off x="785016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>
              <a:off x="1213644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rot="5400000">
              <a:off x="1642272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 rot="5400000">
              <a:off x="2070901" y="342900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5400000">
              <a:off x="2499528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>
              <a:off x="2928156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rot="5400000">
              <a:off x="3356784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rot="5400000">
              <a:off x="3785412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5400000">
              <a:off x="4214040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>
              <a:off x="4642668" y="342823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rot="5400000">
              <a:off x="5071296" y="342823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rot="5400000">
              <a:off x="5499924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rot="10800000">
              <a:off x="0" y="427015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rot="10800000">
              <a:off x="0" y="857233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rot="10800000">
              <a:off x="0" y="1284271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rot="10800000">
              <a:off x="0" y="1712899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rot="10800000">
              <a:off x="0" y="2141527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 rot="10800000">
              <a:off x="0" y="2571745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rot="10800000">
              <a:off x="0" y="2998783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rot="10800000">
              <a:off x="0" y="3427411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rot="10800000">
              <a:off x="0" y="3856039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rot="10800000">
              <a:off x="0" y="4286257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rot="10800000">
              <a:off x="0" y="4713295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rot="10800000">
              <a:off x="0" y="5141923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rot="10800000">
              <a:off x="0" y="5570551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rot="10800000">
              <a:off x="0" y="6000769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 rot="10800000">
              <a:off x="0" y="6427807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그림 38" descr="풀착장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7166"/>
            <a:ext cx="2549719" cy="5286388"/>
          </a:xfrm>
          <a:prstGeom prst="rect">
            <a:avLst/>
          </a:prstGeom>
        </p:spPr>
      </p:pic>
      <p:pic>
        <p:nvPicPr>
          <p:cNvPr id="46" name="그림 45" descr="07031382.JPG"/>
          <p:cNvPicPr>
            <a:picLocks noChangeAspect="1"/>
          </p:cNvPicPr>
          <p:nvPr/>
        </p:nvPicPr>
        <p:blipFill>
          <a:blip r:embed="rId3" cstate="print"/>
          <a:srcRect l="4963" t="2941" r="13235"/>
          <a:stretch>
            <a:fillRect/>
          </a:stretch>
        </p:blipFill>
        <p:spPr>
          <a:xfrm rot="16200000">
            <a:off x="1949934" y="2622043"/>
            <a:ext cx="2880000" cy="1922147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1357290" y="2000240"/>
            <a:ext cx="1500198" cy="1430348"/>
            <a:chOff x="1214414" y="1500174"/>
            <a:chExt cx="1500198" cy="1430348"/>
          </a:xfrm>
        </p:grpSpPr>
        <p:sp>
          <p:nvSpPr>
            <p:cNvPr id="41" name="타원 40"/>
            <p:cNvSpPr/>
            <p:nvPr/>
          </p:nvSpPr>
          <p:spPr bwMode="auto">
            <a:xfrm>
              <a:off x="1214414" y="1500174"/>
              <a:ext cx="142876" cy="14287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2" name="직선 연결선 41"/>
            <p:cNvCxnSpPr>
              <a:stCxn id="41" idx="4"/>
            </p:cNvCxnSpPr>
            <p:nvPr/>
          </p:nvCxnSpPr>
          <p:spPr>
            <a:xfrm rot="16200000" flipH="1">
              <a:off x="928662" y="2000240"/>
              <a:ext cx="1285884" cy="57150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1857356" y="2928934"/>
              <a:ext cx="857256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2143108" y="5040524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[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여성 슈퍼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라이트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다운 베스트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]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3" name="그림 62" descr="SPJV521G01.jpg"/>
          <p:cNvPicPr>
            <a:picLocks noChangeAspect="1"/>
          </p:cNvPicPr>
          <p:nvPr/>
        </p:nvPicPr>
        <p:blipFill>
          <a:blip r:embed="rId4" cstate="print"/>
          <a:srcRect l="11958" t="86459" r="12306" b="1562"/>
          <a:stretch>
            <a:fillRect/>
          </a:stretch>
        </p:blipFill>
        <p:spPr>
          <a:xfrm>
            <a:off x="3071802" y="214290"/>
            <a:ext cx="1025000" cy="1240789"/>
          </a:xfrm>
          <a:prstGeom prst="rect">
            <a:avLst/>
          </a:prstGeom>
        </p:spPr>
      </p:pic>
      <p:grpSp>
        <p:nvGrpSpPr>
          <p:cNvPr id="84" name="그룹 83"/>
          <p:cNvGrpSpPr/>
          <p:nvPr/>
        </p:nvGrpSpPr>
        <p:grpSpPr>
          <a:xfrm>
            <a:off x="1857356" y="5286388"/>
            <a:ext cx="3487821" cy="1316226"/>
            <a:chOff x="2584377" y="5286388"/>
            <a:chExt cx="3487821" cy="1316226"/>
          </a:xfrm>
        </p:grpSpPr>
        <p:sp>
          <p:nvSpPr>
            <p:cNvPr id="55" name="TextBox 54"/>
            <p:cNvSpPr txBox="1"/>
            <p:nvPr/>
          </p:nvSpPr>
          <p:spPr>
            <a:xfrm>
              <a:off x="3286116" y="5286388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STYLE NO.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86116" y="5522218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COLOR.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286116" y="5773691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SIZE.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86116" y="6000768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소재</a:t>
              </a:r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75802" y="5299151"/>
              <a:ext cx="12144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SPJV521F01-2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893762" y="5534981"/>
              <a:ext cx="17859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BLUE, BLACK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689360" y="5758048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S, M, L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93228" y="6002450"/>
              <a:ext cx="237897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겉감 </a:t>
              </a:r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: 100% </a:t>
              </a:r>
              <a:r>
                <a:rPr lang="ko-KR" altLang="en-US" sz="11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폴리에스터</a:t>
              </a:r>
              <a:endPara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ko-KR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안감 </a:t>
              </a:r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: 100% </a:t>
              </a:r>
              <a:r>
                <a:rPr lang="ko-KR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나일론</a:t>
              </a:r>
              <a:endPara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  <a:p>
              <a:r>
                <a:rPr lang="ko-KR" altLang="en-US" sz="11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충전재</a:t>
              </a:r>
              <a:r>
                <a:rPr lang="ko-KR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: 90% </a:t>
              </a:r>
              <a:r>
                <a:rPr lang="ko-KR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솜털</a:t>
              </a:r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10% </a:t>
              </a:r>
              <a:r>
                <a:rPr lang="ko-KR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깃털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584377" y="5425875"/>
              <a:ext cx="6303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solidFill>
                    <a:srgbClr val="5065BC"/>
                  </a:solidFill>
                  <a:latin typeface="210 하얀분필 R" pitchFamily="18" charset="-127"/>
                  <a:ea typeface="210 하얀분필 R" pitchFamily="18" charset="-127"/>
                </a:rPr>
                <a:t>제품</a:t>
              </a:r>
              <a:endParaRPr lang="en-US" altLang="ko-KR" dirty="0" smtClean="0">
                <a:solidFill>
                  <a:srgbClr val="5065BC"/>
                </a:solidFill>
                <a:latin typeface="210 하얀분필 R" pitchFamily="18" charset="-127"/>
                <a:ea typeface="210 하얀분필 R" pitchFamily="18" charset="-127"/>
              </a:endParaRPr>
            </a:p>
            <a:p>
              <a:r>
                <a:rPr lang="en-US" altLang="ko-KR" dirty="0" smtClean="0">
                  <a:solidFill>
                    <a:srgbClr val="5065BC"/>
                  </a:solidFill>
                  <a:latin typeface="210 하얀분필 R" pitchFamily="18" charset="-127"/>
                  <a:ea typeface="210 하얀분필 R" pitchFamily="18" charset="-127"/>
                </a:rPr>
                <a:t>Info.</a:t>
              </a:r>
              <a:endParaRPr lang="ko-KR" altLang="en-US" dirty="0">
                <a:solidFill>
                  <a:srgbClr val="5065BC"/>
                </a:solidFill>
                <a:latin typeface="210 하얀분필 R" pitchFamily="18" charset="-127"/>
                <a:ea typeface="210 하얀분필 R" pitchFamily="18" charset="-127"/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 bwMode="auto">
            <a:xfrm>
              <a:off x="3186102" y="5357826"/>
              <a:ext cx="45719" cy="857256"/>
            </a:xfrm>
            <a:prstGeom prst="roundRect">
              <a:avLst>
                <a:gd name="adj" fmla="val 46000"/>
              </a:avLst>
            </a:prstGeom>
            <a:solidFill>
              <a:srgbClr val="8391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8" name="십자형 67"/>
          <p:cNvSpPr/>
          <p:nvPr/>
        </p:nvSpPr>
        <p:spPr bwMode="auto">
          <a:xfrm>
            <a:off x="3306664" y="1520722"/>
            <a:ext cx="571504" cy="571504"/>
          </a:xfrm>
          <a:prstGeom prst="plus">
            <a:avLst>
              <a:gd name="adj" fmla="val 40111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71406" y="71414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5065BC"/>
                </a:solidFill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dirty="0" smtClean="0">
                <a:solidFill>
                  <a:srgbClr val="5065BC"/>
                </a:solidFill>
                <a:latin typeface="나눔고딕 ExtraBold" pitchFamily="50" charset="-127"/>
                <a:ea typeface="나눔고딕 ExtraBold" pitchFamily="50" charset="-127"/>
              </a:rPr>
              <a:t>내피 </a:t>
            </a:r>
            <a:r>
              <a:rPr lang="en-US" altLang="ko-KR" dirty="0" smtClean="0">
                <a:solidFill>
                  <a:srgbClr val="5065BC"/>
                </a:solidFill>
                <a:latin typeface="나눔고딕 ExtraBold" pitchFamily="50" charset="-127"/>
                <a:ea typeface="나눔고딕 ExtraBold" pitchFamily="50" charset="-127"/>
              </a:rPr>
              <a:t>/ VEST</a:t>
            </a:r>
            <a:endParaRPr lang="ko-KR" altLang="en-US" dirty="0">
              <a:solidFill>
                <a:srgbClr val="5065B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86" name="그룹 85"/>
          <p:cNvGrpSpPr/>
          <p:nvPr/>
        </p:nvGrpSpPr>
        <p:grpSpPr>
          <a:xfrm>
            <a:off x="4500562" y="71414"/>
            <a:ext cx="3784975" cy="4429156"/>
            <a:chOff x="4786314" y="142852"/>
            <a:chExt cx="3784975" cy="4429156"/>
          </a:xfrm>
        </p:grpSpPr>
        <p:grpSp>
          <p:nvGrpSpPr>
            <p:cNvPr id="74" name="그룹 73"/>
            <p:cNvGrpSpPr/>
            <p:nvPr/>
          </p:nvGrpSpPr>
          <p:grpSpPr>
            <a:xfrm>
              <a:off x="4857272" y="326344"/>
              <a:ext cx="800100" cy="4174635"/>
              <a:chOff x="5133230" y="857232"/>
              <a:chExt cx="800100" cy="4174635"/>
            </a:xfrm>
          </p:grpSpPr>
          <p:pic>
            <p:nvPicPr>
              <p:cNvPr id="66" name="그림 65" descr="2011070710353654152.gif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235490" y="857232"/>
                <a:ext cx="552450" cy="628650"/>
              </a:xfrm>
              <a:prstGeom prst="rect">
                <a:avLst/>
              </a:prstGeom>
            </p:spPr>
          </p:pic>
          <p:pic>
            <p:nvPicPr>
              <p:cNvPr id="69" name="그림 68" descr="2011070710484754161.gif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184600" y="1530996"/>
                <a:ext cx="685800" cy="676275"/>
              </a:xfrm>
              <a:prstGeom prst="rect">
                <a:avLst/>
              </a:prstGeom>
            </p:spPr>
          </p:pic>
          <p:pic>
            <p:nvPicPr>
              <p:cNvPr id="70" name="그림 69" descr="2011070710503554168.gif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214942" y="2245376"/>
                <a:ext cx="628650" cy="571500"/>
              </a:xfrm>
              <a:prstGeom prst="rect">
                <a:avLst/>
              </a:prstGeom>
            </p:spPr>
          </p:pic>
          <p:pic>
            <p:nvPicPr>
              <p:cNvPr id="71" name="그림 70" descr="2011070710551454174.gif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184120" y="3562942"/>
                <a:ext cx="704850" cy="704850"/>
              </a:xfrm>
              <a:prstGeom prst="rect">
                <a:avLst/>
              </a:prstGeom>
            </p:spPr>
          </p:pic>
          <p:pic>
            <p:nvPicPr>
              <p:cNvPr id="72" name="그림 71" descr="2011070710551454178.gif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184120" y="4327017"/>
                <a:ext cx="704850" cy="704850"/>
              </a:xfrm>
              <a:prstGeom prst="rect">
                <a:avLst/>
              </a:prstGeom>
            </p:spPr>
          </p:pic>
          <p:pic>
            <p:nvPicPr>
              <p:cNvPr id="73" name="그림 72" descr="2011070710551454180.gif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133230" y="2888318"/>
                <a:ext cx="800100" cy="704850"/>
              </a:xfrm>
              <a:prstGeom prst="rect">
                <a:avLst/>
              </a:prstGeom>
            </p:spPr>
          </p:pic>
        </p:grpSp>
        <p:sp>
          <p:nvSpPr>
            <p:cNvPr id="75" name="모서리가 둥근 직사각형 74"/>
            <p:cNvSpPr/>
            <p:nvPr/>
          </p:nvSpPr>
          <p:spPr bwMode="auto">
            <a:xfrm>
              <a:off x="4786314" y="142852"/>
              <a:ext cx="928694" cy="4429156"/>
            </a:xfrm>
            <a:prstGeom prst="roundRect">
              <a:avLst/>
            </a:prstGeom>
            <a:noFill/>
            <a:ln w="25400">
              <a:solidFill>
                <a:srgbClr val="5065B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5713785" y="3929066"/>
              <a:ext cx="28575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세탁 후 건조할 때</a:t>
              </a:r>
              <a:b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</a:br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기계 건조 할 수 없음</a:t>
              </a: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5713785" y="3286124"/>
              <a:ext cx="2857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옷걸이에 걸어서 그늘에 건조</a:t>
              </a: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5713785" y="1142984"/>
              <a:ext cx="25717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산소</a:t>
              </a:r>
              <a:r>
                <a:rPr lang="en-US" altLang="ko-KR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염소계 표백제로</a:t>
              </a:r>
              <a:b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</a:br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표백할 수 없음</a:t>
              </a: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5713785" y="2571744"/>
              <a:ext cx="11961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손으로 짜면 안됨</a:t>
              </a: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5719121" y="1928802"/>
              <a:ext cx="12362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다림질 할 수 없음</a:t>
              </a: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5713817" y="466961"/>
              <a:ext cx="26431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물 온도 </a:t>
              </a:r>
              <a:r>
                <a:rPr lang="en-US" altLang="ko-KR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30℃</a:t>
              </a:r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로 세탁 </a:t>
              </a:r>
              <a:r>
                <a:rPr lang="en-US" altLang="ko-KR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/ </a:t>
              </a:r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세탁기 사용 불가 </a:t>
              </a:r>
              <a:r>
                <a:rPr lang="en-US" altLang="ko-KR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/ </a:t>
              </a:r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약하게 손 세탁 가능 </a:t>
              </a:r>
              <a:r>
                <a:rPr lang="en-US" altLang="ko-KR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/ </a:t>
              </a:r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중성세제 사용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4857752" y="4492805"/>
            <a:ext cx="2603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취급 보관 시 주의사항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75083" y="4813569"/>
            <a:ext cx="43403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세제를 포함한 물 속에 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30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분 이상 담가두지 마십시오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28600" indent="-228600">
              <a:buAutoNum type="arabicPeriod"/>
            </a:pP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짙은 색상과 밝은 색상의 경우 분리하여 세탁하십시오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28600" indent="-228600">
              <a:buAutoNum type="arabicPeriod"/>
            </a:pP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울 샴푸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중성세제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를 이용해 가볍게 두드리며 손 세탁해주세요</a:t>
            </a:r>
            <a:endParaRPr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228600" indent="-228600">
              <a:buAutoNum type="arabicPeriod"/>
            </a:pP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지퍼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/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단추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/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스냅 등은 잠그신 후 뒤집어서 세탁해 주시기 바랍니다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28600" indent="-228600">
              <a:buAutoNum type="arabicPeriod"/>
            </a:pP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인조 털은 손 세탁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천연 털은 드라이클리닝 하십시오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28600" indent="-228600">
              <a:buAutoNum type="arabicPeriod"/>
            </a:pP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불충분한 헹굼이나 건조로 인해 얼룩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오염 또는 냄새가 발생할 수 있으므로 충분히 헹구어 주십시오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28600" indent="-228600">
              <a:buAutoNum type="arabicPeriod"/>
            </a:pP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탈수 후 뒤집어서 통풍이 잘되는 그늘진 곳에서 건조하여 주시고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다운이 골고루 퍼지도록 가볍게 두드려 주십시오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28600" indent="-228600">
              <a:buAutoNum type="arabicPeriod"/>
            </a:pP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물 세탁 시 금속 부착물에 의해 녹이 발생 할 수 있습니다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cxnSp>
          <p:nvCxnSpPr>
            <p:cNvPr id="3" name="직선 연결선 2"/>
            <p:cNvCxnSpPr/>
            <p:nvPr/>
          </p:nvCxnSpPr>
          <p:spPr>
            <a:xfrm rot="5400000">
              <a:off x="-3072636" y="342900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직선 연결선 3"/>
            <p:cNvCxnSpPr/>
            <p:nvPr/>
          </p:nvCxnSpPr>
          <p:spPr>
            <a:xfrm rot="5400000">
              <a:off x="-2644009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4"/>
            <p:cNvCxnSpPr/>
            <p:nvPr/>
          </p:nvCxnSpPr>
          <p:spPr>
            <a:xfrm rot="5400000">
              <a:off x="-2215381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 rot="5400000">
              <a:off x="-1786753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 rot="5400000">
              <a:off x="-1358125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 rot="5400000">
              <a:off x="-929497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rot="5400000">
              <a:off x="-500867" y="342900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rot="5400000">
              <a:off x="-72240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rot="5400000">
              <a:off x="356388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5400000">
              <a:off x="785016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>
              <a:off x="1213644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rot="5400000">
              <a:off x="1642272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 rot="5400000">
              <a:off x="2070901" y="342900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5400000">
              <a:off x="2499528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>
              <a:off x="2928156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rot="5400000">
              <a:off x="3356784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rot="5400000">
              <a:off x="3785412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5400000">
              <a:off x="4214040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>
              <a:off x="4642668" y="342823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rot="5400000">
              <a:off x="5071296" y="342823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rot="5400000">
              <a:off x="5499924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rot="10800000">
              <a:off x="0" y="427015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rot="10800000">
              <a:off x="0" y="857233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rot="10800000">
              <a:off x="0" y="1284271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rot="10800000">
              <a:off x="0" y="1712899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rot="10800000">
              <a:off x="0" y="2141527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 rot="10800000">
              <a:off x="0" y="2571745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rot="10800000">
              <a:off x="0" y="2998783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rot="10800000">
              <a:off x="0" y="3427411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rot="10800000">
              <a:off x="0" y="3856039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rot="10800000">
              <a:off x="0" y="4286257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rot="10800000">
              <a:off x="0" y="4713295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rot="10800000">
              <a:off x="0" y="5141923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rot="10800000">
              <a:off x="0" y="5570551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rot="10800000">
              <a:off x="0" y="6000769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 rot="10800000">
              <a:off x="0" y="6427807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그림 38" descr="풀착장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7166"/>
            <a:ext cx="2549719" cy="5286388"/>
          </a:xfrm>
          <a:prstGeom prst="rect">
            <a:avLst/>
          </a:prstGeom>
        </p:spPr>
      </p:pic>
      <p:pic>
        <p:nvPicPr>
          <p:cNvPr id="40" name="그림 39" descr="07031376.JPG"/>
          <p:cNvPicPr>
            <a:picLocks noChangeAspect="1"/>
          </p:cNvPicPr>
          <p:nvPr/>
        </p:nvPicPr>
        <p:blipFill>
          <a:blip r:embed="rId3" cstate="print"/>
          <a:srcRect l="3906" t="1389" r="13281" b="1389"/>
          <a:stretch>
            <a:fillRect/>
          </a:stretch>
        </p:blipFill>
        <p:spPr>
          <a:xfrm rot="16200000">
            <a:off x="2011242" y="2417858"/>
            <a:ext cx="2880000" cy="1901887"/>
          </a:xfrm>
          <a:prstGeom prst="rect">
            <a:avLst/>
          </a:prstGeom>
        </p:spPr>
      </p:pic>
      <p:grpSp>
        <p:nvGrpSpPr>
          <p:cNvPr id="41" name="그룹 40"/>
          <p:cNvGrpSpPr/>
          <p:nvPr/>
        </p:nvGrpSpPr>
        <p:grpSpPr>
          <a:xfrm>
            <a:off x="1142976" y="1428736"/>
            <a:ext cx="1643074" cy="787406"/>
            <a:chOff x="1000100" y="928670"/>
            <a:chExt cx="1643074" cy="787406"/>
          </a:xfrm>
        </p:grpSpPr>
        <p:sp>
          <p:nvSpPr>
            <p:cNvPr id="42" name="타원 41"/>
            <p:cNvSpPr/>
            <p:nvPr/>
          </p:nvSpPr>
          <p:spPr bwMode="auto">
            <a:xfrm>
              <a:off x="1000100" y="928670"/>
              <a:ext cx="142876" cy="14287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3" name="직선 연결선 42"/>
            <p:cNvCxnSpPr>
              <a:stCxn id="42" idx="5"/>
            </p:cNvCxnSpPr>
            <p:nvPr/>
          </p:nvCxnSpPr>
          <p:spPr>
            <a:xfrm rot="16200000" flipH="1">
              <a:off x="1122052" y="1050622"/>
              <a:ext cx="663866" cy="66386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1785918" y="1714488"/>
              <a:ext cx="857256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그룹 64"/>
          <p:cNvGrpSpPr/>
          <p:nvPr/>
        </p:nvGrpSpPr>
        <p:grpSpPr>
          <a:xfrm>
            <a:off x="2928926" y="5165028"/>
            <a:ext cx="2428892" cy="1261742"/>
            <a:chOff x="2575604" y="5286388"/>
            <a:chExt cx="2428892" cy="1261742"/>
          </a:xfrm>
        </p:grpSpPr>
        <p:sp>
          <p:nvSpPr>
            <p:cNvPr id="55" name="TextBox 54"/>
            <p:cNvSpPr txBox="1"/>
            <p:nvPr/>
          </p:nvSpPr>
          <p:spPr>
            <a:xfrm>
              <a:off x="3432860" y="5286388"/>
              <a:ext cx="12144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SPMA44TG13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75604" y="5286388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STYLE NO.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75604" y="5522218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COLOR.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18546" y="5522218"/>
              <a:ext cx="17859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BLUE, NAVY, GRAY, RED, YELLOW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86362" y="5979252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SIZE.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14990" y="5979252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M, L, XL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00364" y="6273757"/>
              <a:ext cx="17859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아크릴 </a:t>
              </a:r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90%, </a:t>
              </a:r>
              <a:r>
                <a:rPr lang="ko-KR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모 </a:t>
              </a:r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10%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75604" y="6286520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소재</a:t>
              </a:r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214546" y="5572140"/>
            <a:ext cx="63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5065BC"/>
                </a:solidFill>
                <a:latin typeface="210 하얀분필 R" pitchFamily="18" charset="-127"/>
                <a:ea typeface="210 하얀분필 R" pitchFamily="18" charset="-127"/>
              </a:rPr>
              <a:t>제품</a:t>
            </a:r>
            <a:endParaRPr lang="en-US" altLang="ko-KR" dirty="0" smtClean="0">
              <a:solidFill>
                <a:srgbClr val="5065BC"/>
              </a:solidFill>
              <a:latin typeface="210 하얀분필 R" pitchFamily="18" charset="-127"/>
              <a:ea typeface="210 하얀분필 R" pitchFamily="18" charset="-127"/>
            </a:endParaRPr>
          </a:p>
          <a:p>
            <a:r>
              <a:rPr lang="en-US" altLang="ko-KR" dirty="0" smtClean="0">
                <a:solidFill>
                  <a:srgbClr val="5065BC"/>
                </a:solidFill>
                <a:latin typeface="210 하얀분필 R" pitchFamily="18" charset="-127"/>
                <a:ea typeface="210 하얀분필 R" pitchFamily="18" charset="-127"/>
              </a:rPr>
              <a:t>Info.</a:t>
            </a:r>
            <a:endParaRPr lang="ko-KR" altLang="en-US" dirty="0">
              <a:solidFill>
                <a:srgbClr val="5065BC"/>
              </a:solidFill>
              <a:latin typeface="210 하얀분필 R" pitchFamily="18" charset="-127"/>
              <a:ea typeface="210 하얀분필 R" pitchFamily="18" charset="-127"/>
            </a:endParaRPr>
          </a:p>
        </p:txBody>
      </p:sp>
      <p:sp>
        <p:nvSpPr>
          <p:cNvPr id="67" name="모서리가 둥근 직사각형 66"/>
          <p:cNvSpPr/>
          <p:nvPr/>
        </p:nvSpPr>
        <p:spPr bwMode="auto">
          <a:xfrm>
            <a:off x="2828913" y="5253050"/>
            <a:ext cx="45719" cy="1104908"/>
          </a:xfrm>
          <a:prstGeom prst="roundRect">
            <a:avLst>
              <a:gd name="adj" fmla="val 46000"/>
            </a:avLst>
          </a:prstGeom>
          <a:solidFill>
            <a:srgbClr val="8391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1928794" y="4835735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[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여성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로우게이지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트위드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아란 풀오버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]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406" y="71414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5065BC"/>
                </a:solidFill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dirty="0" smtClean="0">
                <a:solidFill>
                  <a:srgbClr val="5065BC"/>
                </a:solidFill>
                <a:latin typeface="나눔고딕 ExtraBold" pitchFamily="50" charset="-127"/>
                <a:ea typeface="나눔고딕 ExtraBold" pitchFamily="50" charset="-127"/>
              </a:rPr>
              <a:t>내의 </a:t>
            </a:r>
            <a:r>
              <a:rPr lang="en-US" altLang="ko-KR" dirty="0" smtClean="0">
                <a:solidFill>
                  <a:srgbClr val="5065BC"/>
                </a:solidFill>
                <a:latin typeface="나눔고딕 ExtraBold" pitchFamily="50" charset="-127"/>
                <a:ea typeface="나눔고딕 ExtraBold" pitchFamily="50" charset="-127"/>
              </a:rPr>
              <a:t>/ INNER</a:t>
            </a:r>
            <a:endParaRPr lang="ko-KR" altLang="en-US" dirty="0">
              <a:solidFill>
                <a:srgbClr val="5065B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87" name="그림 86" descr="201107071053385417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76912" y="3259332"/>
            <a:ext cx="609600" cy="647700"/>
          </a:xfrm>
          <a:prstGeom prst="rect">
            <a:avLst/>
          </a:prstGeom>
        </p:spPr>
      </p:pic>
      <p:grpSp>
        <p:nvGrpSpPr>
          <p:cNvPr id="88" name="그룹 87"/>
          <p:cNvGrpSpPr/>
          <p:nvPr/>
        </p:nvGrpSpPr>
        <p:grpSpPr>
          <a:xfrm>
            <a:off x="5572132" y="1214422"/>
            <a:ext cx="3786214" cy="5500726"/>
            <a:chOff x="5500694" y="785794"/>
            <a:chExt cx="3786214" cy="5500726"/>
          </a:xfrm>
        </p:grpSpPr>
        <p:sp>
          <p:nvSpPr>
            <p:cNvPr id="75" name="모서리가 둥근 직사각형 74"/>
            <p:cNvSpPr/>
            <p:nvPr/>
          </p:nvSpPr>
          <p:spPr bwMode="auto">
            <a:xfrm>
              <a:off x="5500694" y="785794"/>
              <a:ext cx="928694" cy="5500726"/>
            </a:xfrm>
            <a:prstGeom prst="roundRect">
              <a:avLst/>
            </a:prstGeom>
            <a:noFill/>
            <a:ln w="25400">
              <a:solidFill>
                <a:srgbClr val="5065B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79" name="그룹 78"/>
            <p:cNvGrpSpPr/>
            <p:nvPr/>
          </p:nvGrpSpPr>
          <p:grpSpPr>
            <a:xfrm>
              <a:off x="5561378" y="969286"/>
              <a:ext cx="800100" cy="5182667"/>
              <a:chOff x="5480146" y="785794"/>
              <a:chExt cx="800100" cy="5182667"/>
            </a:xfrm>
          </p:grpSpPr>
          <p:grpSp>
            <p:nvGrpSpPr>
              <p:cNvPr id="64" name="그룹 63"/>
              <p:cNvGrpSpPr/>
              <p:nvPr/>
            </p:nvGrpSpPr>
            <p:grpSpPr>
              <a:xfrm>
                <a:off x="5541310" y="785794"/>
                <a:ext cx="704850" cy="5182667"/>
                <a:chOff x="5184120" y="857232"/>
                <a:chExt cx="704850" cy="5182667"/>
              </a:xfrm>
            </p:grpSpPr>
            <p:pic>
              <p:nvPicPr>
                <p:cNvPr id="69" name="그림 68" descr="2011070710353654152.gif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5235490" y="857232"/>
                  <a:ext cx="552450" cy="628650"/>
                </a:xfrm>
                <a:prstGeom prst="rect">
                  <a:avLst/>
                </a:prstGeom>
              </p:spPr>
            </p:pic>
            <p:pic>
              <p:nvPicPr>
                <p:cNvPr id="70" name="그림 69" descr="2011070710484754161.gif"/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5184600" y="1643050"/>
                  <a:ext cx="685800" cy="676275"/>
                </a:xfrm>
                <a:prstGeom prst="rect">
                  <a:avLst/>
                </a:prstGeom>
              </p:spPr>
            </p:pic>
            <p:pic>
              <p:nvPicPr>
                <p:cNvPr id="73" name="그림 72" descr="2011070710551454178.gif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5184120" y="5335049"/>
                  <a:ext cx="704850" cy="704850"/>
                </a:xfrm>
                <a:prstGeom prst="rect">
                  <a:avLst/>
                </a:prstGeom>
              </p:spPr>
            </p:pic>
          </p:grpSp>
          <p:pic>
            <p:nvPicPr>
              <p:cNvPr id="76" name="그림 75" descr="2011070710503554165.gif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586424" y="2367224"/>
                <a:ext cx="628650" cy="571500"/>
              </a:xfrm>
              <a:prstGeom prst="rect">
                <a:avLst/>
              </a:prstGeom>
            </p:spPr>
          </p:pic>
          <p:pic>
            <p:nvPicPr>
              <p:cNvPr id="77" name="그림 76" descr="2011070710551454176.gif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550840" y="3783961"/>
                <a:ext cx="704850" cy="704850"/>
              </a:xfrm>
              <a:prstGeom prst="rect">
                <a:avLst/>
              </a:prstGeom>
            </p:spPr>
          </p:pic>
          <p:pic>
            <p:nvPicPr>
              <p:cNvPr id="78" name="그림 77" descr="2011070710551454179.gif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480146" y="4498341"/>
                <a:ext cx="800100" cy="704850"/>
              </a:xfrm>
              <a:prstGeom prst="rect">
                <a:avLst/>
              </a:prstGeom>
            </p:spPr>
          </p:pic>
        </p:grpSp>
        <p:sp>
          <p:nvSpPr>
            <p:cNvPr id="80" name="직사각형 79"/>
            <p:cNvSpPr/>
            <p:nvPr/>
          </p:nvSpPr>
          <p:spPr>
            <a:xfrm>
              <a:off x="6429404" y="5540058"/>
              <a:ext cx="28575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세탁 후 건조할 때</a:t>
              </a:r>
              <a:b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</a:br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기계 건조 할 수 없음</a:t>
              </a: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6429388" y="1855105"/>
              <a:ext cx="25717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산소</a:t>
              </a:r>
              <a:r>
                <a:rPr lang="en-US" altLang="ko-KR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염소계 표백제로</a:t>
              </a:r>
              <a:b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</a:br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표백할 수 없음</a:t>
              </a: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6429388" y="1069287"/>
              <a:ext cx="26431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물 온도 </a:t>
              </a:r>
              <a:r>
                <a:rPr lang="en-US" altLang="ko-KR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30℃</a:t>
              </a:r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로 세탁 </a:t>
              </a:r>
              <a:r>
                <a:rPr lang="en-US" altLang="ko-KR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/ </a:t>
              </a:r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세탁기 사용 불가 </a:t>
              </a:r>
              <a:r>
                <a:rPr lang="en-US" altLang="ko-KR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/ </a:t>
              </a:r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약하게 손 세탁 가능 </a:t>
              </a:r>
              <a:r>
                <a:rPr lang="en-US" altLang="ko-KR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/ </a:t>
              </a:r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중성세제 사용</a:t>
              </a: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6429388" y="2665216"/>
              <a:ext cx="25003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원단 위에 천을 덮고</a:t>
              </a:r>
              <a:b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</a:br>
              <a:r>
                <a:rPr lang="en-US" altLang="ko-KR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140~160℃</a:t>
              </a:r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로 다림질</a:t>
              </a: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6440405" y="4879449"/>
              <a:ext cx="11961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손으로 약하게 짬</a:t>
              </a: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6435888" y="4198120"/>
              <a:ext cx="17684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바닥에 뉘여서 그늘에 건조</a:t>
              </a: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6429388" y="3453142"/>
              <a:ext cx="27146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드라이클리닝 가능 </a:t>
              </a:r>
              <a:r>
                <a:rPr lang="en-US" altLang="ko-KR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/ </a:t>
              </a:r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용제는 </a:t>
              </a:r>
              <a:r>
                <a:rPr lang="ko-KR" altLang="en-US" sz="11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석유계</a:t>
              </a:r>
              <a:r>
                <a:rPr lang="ko-KR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사용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357422" y="375802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취급 보관 시 주의사항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357422" y="642918"/>
            <a:ext cx="314327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세탁 시 변형이 발생할 수 있으므로 가급적 드라이 클리닝 하시고 물세탁의 경우 울 샴푸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중성세제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를 이용해 가볍게 손 세탁 해주세요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28600" indent="-228600">
              <a:buAutoNum type="arabicPeriod"/>
            </a:pP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세제를 포함한 물 속에 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30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분 이상 담가두지 마십시오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228600" indent="-228600">
              <a:buAutoNum type="arabicPeriod"/>
            </a:pP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짙은 색상과 밝은 색상의 경우 분리하여 세탁 하십시오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cxnSp>
          <p:nvCxnSpPr>
            <p:cNvPr id="3" name="직선 연결선 2"/>
            <p:cNvCxnSpPr/>
            <p:nvPr/>
          </p:nvCxnSpPr>
          <p:spPr>
            <a:xfrm rot="5400000">
              <a:off x="-3072636" y="342900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직선 연결선 3"/>
            <p:cNvCxnSpPr/>
            <p:nvPr/>
          </p:nvCxnSpPr>
          <p:spPr>
            <a:xfrm rot="5400000">
              <a:off x="-2644009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4"/>
            <p:cNvCxnSpPr/>
            <p:nvPr/>
          </p:nvCxnSpPr>
          <p:spPr>
            <a:xfrm rot="5400000">
              <a:off x="-2215381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 rot="5400000">
              <a:off x="-1786753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 rot="5400000">
              <a:off x="-1358125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 rot="5400000">
              <a:off x="-929497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rot="5400000">
              <a:off x="-500867" y="342900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rot="5400000">
              <a:off x="-72240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rot="5400000">
              <a:off x="356388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5400000">
              <a:off x="785016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>
              <a:off x="1213644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rot="5400000">
              <a:off x="1642272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 rot="5400000">
              <a:off x="2070901" y="342900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5400000">
              <a:off x="2499528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>
              <a:off x="2928156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rot="5400000">
              <a:off x="3356784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rot="5400000">
              <a:off x="3785412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5400000">
              <a:off x="4214040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>
              <a:off x="4642668" y="342823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rot="5400000">
              <a:off x="5071296" y="342823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rot="5400000">
              <a:off x="5499924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rot="10800000">
              <a:off x="0" y="427015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rot="10800000">
              <a:off x="0" y="857233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rot="10800000">
              <a:off x="0" y="1284271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rot="10800000">
              <a:off x="0" y="1712899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rot="10800000">
              <a:off x="0" y="2141527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 rot="10800000">
              <a:off x="0" y="2571745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rot="10800000">
              <a:off x="0" y="2998783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rot="10800000">
              <a:off x="0" y="3427411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rot="10800000">
              <a:off x="0" y="3856039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rot="10800000">
              <a:off x="0" y="4286257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rot="10800000">
              <a:off x="0" y="4713295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rot="10800000">
              <a:off x="0" y="5141923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rot="10800000">
              <a:off x="0" y="5570551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rot="10800000">
              <a:off x="0" y="6000769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 rot="10800000">
              <a:off x="0" y="6427807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그림 38" descr="풀착장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7166"/>
            <a:ext cx="2549719" cy="5286388"/>
          </a:xfrm>
          <a:prstGeom prst="rect">
            <a:avLst/>
          </a:prstGeom>
        </p:spPr>
      </p:pic>
      <p:pic>
        <p:nvPicPr>
          <p:cNvPr id="40" name="그림 39" descr="07031374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10937" t="24923" r="15539" b="23758"/>
          <a:stretch>
            <a:fillRect/>
          </a:stretch>
        </p:blipFill>
        <p:spPr>
          <a:xfrm rot="16200000">
            <a:off x="1386444" y="4114226"/>
            <a:ext cx="3667707" cy="1440000"/>
          </a:xfrm>
          <a:prstGeom prst="rect">
            <a:avLst/>
          </a:prstGeom>
        </p:spPr>
      </p:pic>
      <p:grpSp>
        <p:nvGrpSpPr>
          <p:cNvPr id="41" name="그룹 40"/>
          <p:cNvGrpSpPr/>
          <p:nvPr/>
        </p:nvGrpSpPr>
        <p:grpSpPr>
          <a:xfrm>
            <a:off x="1571604" y="4286256"/>
            <a:ext cx="1143008" cy="642942"/>
            <a:chOff x="1214414" y="1000108"/>
            <a:chExt cx="1143008" cy="642942"/>
          </a:xfrm>
        </p:grpSpPr>
        <p:sp>
          <p:nvSpPr>
            <p:cNvPr id="42" name="타원 41"/>
            <p:cNvSpPr/>
            <p:nvPr/>
          </p:nvSpPr>
          <p:spPr bwMode="auto">
            <a:xfrm>
              <a:off x="1214414" y="1500174"/>
              <a:ext cx="142876" cy="14287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3" name="직선 연결선 42"/>
            <p:cNvCxnSpPr>
              <a:stCxn id="42" idx="7"/>
            </p:cNvCxnSpPr>
            <p:nvPr/>
          </p:nvCxnSpPr>
          <p:spPr>
            <a:xfrm rot="5400000" flipH="1" flipV="1">
              <a:off x="1372085" y="964389"/>
              <a:ext cx="520990" cy="59242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1928794" y="1000108"/>
              <a:ext cx="428628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4000496" y="4786322"/>
            <a:ext cx="63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5065BC"/>
                </a:solidFill>
                <a:latin typeface="210 하얀분필 R" pitchFamily="18" charset="-127"/>
                <a:ea typeface="210 하얀분필 R" pitchFamily="18" charset="-127"/>
              </a:rPr>
              <a:t>제품</a:t>
            </a:r>
            <a:endParaRPr lang="en-US" altLang="ko-KR" dirty="0" smtClean="0">
              <a:solidFill>
                <a:srgbClr val="5065BC"/>
              </a:solidFill>
              <a:latin typeface="210 하얀분필 R" pitchFamily="18" charset="-127"/>
              <a:ea typeface="210 하얀분필 R" pitchFamily="18" charset="-127"/>
            </a:endParaRPr>
          </a:p>
          <a:p>
            <a:r>
              <a:rPr lang="en-US" altLang="ko-KR" dirty="0" smtClean="0">
                <a:solidFill>
                  <a:srgbClr val="5065BC"/>
                </a:solidFill>
                <a:latin typeface="210 하얀분필 R" pitchFamily="18" charset="-127"/>
                <a:ea typeface="210 하얀분필 R" pitchFamily="18" charset="-127"/>
              </a:rPr>
              <a:t>Info.</a:t>
            </a:r>
            <a:endParaRPr lang="ko-KR" altLang="en-US" dirty="0">
              <a:solidFill>
                <a:srgbClr val="5065BC"/>
              </a:solidFill>
              <a:latin typeface="210 하얀분필 R" pitchFamily="18" charset="-127"/>
              <a:ea typeface="210 하얀분필 R" pitchFamily="18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 bwMode="auto">
          <a:xfrm>
            <a:off x="4614863" y="4551940"/>
            <a:ext cx="45719" cy="1000132"/>
          </a:xfrm>
          <a:prstGeom prst="roundRect">
            <a:avLst>
              <a:gd name="adj" fmla="val 46000"/>
            </a:avLst>
          </a:prstGeom>
          <a:solidFill>
            <a:srgbClr val="8391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4714876" y="4500570"/>
            <a:ext cx="2428892" cy="1068944"/>
            <a:chOff x="3357554" y="3643314"/>
            <a:chExt cx="2428892" cy="1068944"/>
          </a:xfrm>
        </p:grpSpPr>
        <p:sp>
          <p:nvSpPr>
            <p:cNvPr id="54" name="TextBox 53"/>
            <p:cNvSpPr txBox="1"/>
            <p:nvPr/>
          </p:nvSpPr>
          <p:spPr>
            <a:xfrm>
              <a:off x="4214810" y="3643314"/>
              <a:ext cx="12144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SPMA44TC03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357554" y="3643314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STYLE NO.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357554" y="3879144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COLOR.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000496" y="3879144"/>
              <a:ext cx="17859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NAVY, MELAGE GRAY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368312" y="4143380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SIZE.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96940" y="4143380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S, M, L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357554" y="4450648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소재</a:t>
              </a:r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214810" y="4183268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[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여성베이직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웜히트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레깅스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]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406" y="71414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5065BC"/>
                </a:solidFill>
                <a:latin typeface="나눔고딕 ExtraBold" pitchFamily="50" charset="-127"/>
                <a:ea typeface="나눔고딕 ExtraBold" pitchFamily="50" charset="-127"/>
              </a:rPr>
              <a:t>4. </a:t>
            </a:r>
            <a:r>
              <a:rPr lang="ko-KR" altLang="en-US" dirty="0" smtClean="0">
                <a:solidFill>
                  <a:srgbClr val="5065BC"/>
                </a:solidFill>
                <a:latin typeface="나눔고딕 ExtraBold" pitchFamily="50" charset="-127"/>
                <a:ea typeface="나눔고딕 ExtraBold" pitchFamily="50" charset="-127"/>
              </a:rPr>
              <a:t>하의 </a:t>
            </a:r>
            <a:r>
              <a:rPr lang="en-US" altLang="ko-KR" dirty="0" smtClean="0">
                <a:solidFill>
                  <a:srgbClr val="5065BC"/>
                </a:solidFill>
                <a:latin typeface="나눔고딕 ExtraBold" pitchFamily="50" charset="-127"/>
                <a:ea typeface="나눔고딕 ExtraBold" pitchFamily="50" charset="-127"/>
              </a:rPr>
              <a:t>/ LEGGINGS</a:t>
            </a:r>
            <a:endParaRPr lang="ko-KR" altLang="en-US" dirty="0">
              <a:solidFill>
                <a:srgbClr val="5065B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22956" y="5306936"/>
            <a:ext cx="2861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레이온 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66%, 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아크릴 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28%, 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폴리우레탄 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6%</a:t>
            </a: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6" name="그림 65" descr="2011070710353654152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0562" y="500042"/>
            <a:ext cx="552450" cy="628650"/>
          </a:xfrm>
          <a:prstGeom prst="rect">
            <a:avLst/>
          </a:prstGeom>
        </p:spPr>
      </p:pic>
      <p:sp>
        <p:nvSpPr>
          <p:cNvPr id="67" name="직사각형 66"/>
          <p:cNvSpPr/>
          <p:nvPr/>
        </p:nvSpPr>
        <p:spPr>
          <a:xfrm>
            <a:off x="5234820" y="1377176"/>
            <a:ext cx="9829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염소표백금지</a:t>
            </a:r>
          </a:p>
        </p:txBody>
      </p:sp>
      <p:pic>
        <p:nvPicPr>
          <p:cNvPr id="68" name="그림 67" descr="2012022115215166488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29124" y="1214422"/>
            <a:ext cx="695325" cy="695325"/>
          </a:xfrm>
          <a:prstGeom prst="rect">
            <a:avLst/>
          </a:prstGeom>
        </p:spPr>
      </p:pic>
      <p:sp>
        <p:nvSpPr>
          <p:cNvPr id="69" name="직사각형 68"/>
          <p:cNvSpPr/>
          <p:nvPr/>
        </p:nvSpPr>
        <p:spPr>
          <a:xfrm>
            <a:off x="5234820" y="2786058"/>
            <a:ext cx="2483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최고온도 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110℃ 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다림질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스팀처리 금지</a:t>
            </a:r>
          </a:p>
        </p:txBody>
      </p:sp>
      <p:pic>
        <p:nvPicPr>
          <p:cNvPr id="70" name="그림 69" descr="201202211521516649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67625" y="2571744"/>
            <a:ext cx="762000" cy="600075"/>
          </a:xfrm>
          <a:prstGeom prst="rect">
            <a:avLst/>
          </a:prstGeom>
        </p:spPr>
      </p:pic>
      <p:pic>
        <p:nvPicPr>
          <p:cNvPr id="71" name="그림 70" descr="2012022115215166494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86266" y="3252791"/>
            <a:ext cx="685800" cy="676275"/>
          </a:xfrm>
          <a:prstGeom prst="rect">
            <a:avLst/>
          </a:prstGeom>
        </p:spPr>
      </p:pic>
      <p:sp>
        <p:nvSpPr>
          <p:cNvPr id="72" name="직사각형 71"/>
          <p:cNvSpPr/>
          <p:nvPr/>
        </p:nvSpPr>
        <p:spPr>
          <a:xfrm>
            <a:off x="5244759" y="3387379"/>
            <a:ext cx="3000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테트라클로로에틸렌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b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</a:br>
            <a:r>
              <a:rPr lang="ko-KR" alt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모노플로르트리클로로에탄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드라이클리닝가능</a:t>
            </a:r>
          </a:p>
        </p:txBody>
      </p:sp>
      <p:grpSp>
        <p:nvGrpSpPr>
          <p:cNvPr id="78" name="그룹 77"/>
          <p:cNvGrpSpPr/>
          <p:nvPr/>
        </p:nvGrpSpPr>
        <p:grpSpPr>
          <a:xfrm>
            <a:off x="4530379" y="1990301"/>
            <a:ext cx="500068" cy="500066"/>
            <a:chOff x="3286115" y="714356"/>
            <a:chExt cx="500067" cy="500066"/>
          </a:xfrm>
        </p:grpSpPr>
        <p:sp>
          <p:nvSpPr>
            <p:cNvPr id="74" name="직사각형 73"/>
            <p:cNvSpPr/>
            <p:nvPr/>
          </p:nvSpPr>
          <p:spPr bwMode="auto">
            <a:xfrm>
              <a:off x="3286116" y="714356"/>
              <a:ext cx="500066" cy="500066"/>
            </a:xfrm>
            <a:prstGeom prst="rect">
              <a:avLst/>
            </a:prstGeom>
            <a:noFill/>
            <a:ln w="222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76" name="직선 연결선 75"/>
            <p:cNvCxnSpPr>
              <a:stCxn id="74" idx="1"/>
              <a:endCxn id="74" idx="0"/>
            </p:cNvCxnSpPr>
            <p:nvPr/>
          </p:nvCxnSpPr>
          <p:spPr>
            <a:xfrm rot="10800000" flipH="1">
              <a:off x="3286115" y="714357"/>
              <a:ext cx="250033" cy="250033"/>
            </a:xfrm>
            <a:prstGeom prst="line">
              <a:avLst/>
            </a:prstGeom>
            <a:ln w="222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모서리가 둥근 직사각형 76"/>
            <p:cNvSpPr/>
            <p:nvPr/>
          </p:nvSpPr>
          <p:spPr bwMode="auto">
            <a:xfrm>
              <a:off x="3518057" y="841048"/>
              <a:ext cx="45719" cy="285752"/>
            </a:xfrm>
            <a:prstGeom prst="roundRect">
              <a:avLst>
                <a:gd name="adj" fmla="val 41839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9" name="모서리가 둥근 직사각형 78"/>
          <p:cNvSpPr/>
          <p:nvPr/>
        </p:nvSpPr>
        <p:spPr bwMode="auto">
          <a:xfrm>
            <a:off x="4307991" y="357166"/>
            <a:ext cx="928694" cy="3643338"/>
          </a:xfrm>
          <a:prstGeom prst="roundRect">
            <a:avLst/>
          </a:prstGeom>
          <a:noFill/>
          <a:ln w="25400">
            <a:solidFill>
              <a:srgbClr val="5065BC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5244759" y="621175"/>
            <a:ext cx="2643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물 온도 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30℃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로 세탁 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/ 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세탁기 사용 불가 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/ 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약하게 손 세탁 가능 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/ 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중성세제 사용</a:t>
            </a:r>
          </a:p>
        </p:txBody>
      </p:sp>
      <p:sp>
        <p:nvSpPr>
          <p:cNvPr id="81" name="직사각형 80"/>
          <p:cNvSpPr/>
          <p:nvPr/>
        </p:nvSpPr>
        <p:spPr>
          <a:xfrm>
            <a:off x="5253856" y="2111434"/>
            <a:ext cx="2461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그늘에서 옷걸이나 줄에 걸어 건조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9144000" cy="6858794"/>
            <a:chOff x="0" y="0"/>
            <a:chExt cx="9144000" cy="6858794"/>
          </a:xfrm>
        </p:grpSpPr>
        <p:cxnSp>
          <p:nvCxnSpPr>
            <p:cNvPr id="3" name="직선 연결선 2"/>
            <p:cNvCxnSpPr/>
            <p:nvPr/>
          </p:nvCxnSpPr>
          <p:spPr>
            <a:xfrm rot="5400000">
              <a:off x="-3072636" y="342900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직선 연결선 3"/>
            <p:cNvCxnSpPr/>
            <p:nvPr/>
          </p:nvCxnSpPr>
          <p:spPr>
            <a:xfrm rot="5400000">
              <a:off x="-2644009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4"/>
            <p:cNvCxnSpPr/>
            <p:nvPr/>
          </p:nvCxnSpPr>
          <p:spPr>
            <a:xfrm rot="5400000">
              <a:off x="-2215381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 rot="5400000">
              <a:off x="-1786753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 rot="5400000">
              <a:off x="-1358125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 rot="5400000">
              <a:off x="-929497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rot="5400000">
              <a:off x="-500867" y="342900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rot="5400000">
              <a:off x="-72240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rot="5400000">
              <a:off x="356388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5400000">
              <a:off x="785016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>
              <a:off x="1213644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rot="5400000">
              <a:off x="1642272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 rot="5400000">
              <a:off x="2070901" y="342900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5400000">
              <a:off x="2499528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>
              <a:off x="2928156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rot="5400000">
              <a:off x="3356784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rot="5400000">
              <a:off x="3785412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5400000">
              <a:off x="4214040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>
              <a:off x="4642668" y="342823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rot="5400000">
              <a:off x="5071296" y="3428230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rot="5400000">
              <a:off x="5499924" y="3428206"/>
              <a:ext cx="6858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rot="10800000">
              <a:off x="0" y="427015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rot="10800000">
              <a:off x="0" y="857233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rot="10800000">
              <a:off x="0" y="1284271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rot="10800000">
              <a:off x="0" y="1712899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rot="10800000">
              <a:off x="0" y="2141527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 rot="10800000">
              <a:off x="0" y="2571745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rot="10800000">
              <a:off x="0" y="2998783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rot="10800000">
              <a:off x="0" y="3427411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rot="10800000">
              <a:off x="0" y="3856039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rot="10800000">
              <a:off x="0" y="4286257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rot="10800000">
              <a:off x="0" y="4713295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rot="10800000">
              <a:off x="0" y="5141923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rot="10800000">
              <a:off x="0" y="5570551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rot="10800000">
              <a:off x="0" y="6000769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 rot="10800000">
              <a:off x="0" y="6427807"/>
              <a:ext cx="9144000" cy="158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그림 38" descr="풀착장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7166"/>
            <a:ext cx="2549719" cy="5286388"/>
          </a:xfrm>
          <a:prstGeom prst="rect">
            <a:avLst/>
          </a:prstGeom>
        </p:spPr>
      </p:pic>
      <p:pic>
        <p:nvPicPr>
          <p:cNvPr id="40" name="그림 39" descr="07031369.JPG"/>
          <p:cNvPicPr>
            <a:picLocks noChangeAspect="1"/>
          </p:cNvPicPr>
          <p:nvPr/>
        </p:nvPicPr>
        <p:blipFill>
          <a:blip r:embed="rId3" cstate="print">
            <a:lum bright="20000" contrast="10000"/>
          </a:blip>
          <a:srcRect l="4687" t="4166" r="25000" b="1389"/>
          <a:stretch>
            <a:fillRect/>
          </a:stretch>
        </p:blipFill>
        <p:spPr>
          <a:xfrm rot="16200000">
            <a:off x="2291174" y="1972570"/>
            <a:ext cx="2880000" cy="2176000"/>
          </a:xfrm>
          <a:prstGeom prst="rect">
            <a:avLst/>
          </a:prstGeom>
        </p:spPr>
      </p:pic>
      <p:pic>
        <p:nvPicPr>
          <p:cNvPr id="45" name="그림 44" descr="07031396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l="12500" t="30808" r="21918" b="33964"/>
          <a:stretch>
            <a:fillRect/>
          </a:stretch>
        </p:blipFill>
        <p:spPr>
          <a:xfrm rot="16200000">
            <a:off x="257611" y="1885473"/>
            <a:ext cx="2127920" cy="642942"/>
          </a:xfrm>
          <a:prstGeom prst="rect">
            <a:avLst/>
          </a:prstGeom>
        </p:spPr>
      </p:pic>
      <p:grpSp>
        <p:nvGrpSpPr>
          <p:cNvPr id="41" name="그룹 40"/>
          <p:cNvGrpSpPr/>
          <p:nvPr/>
        </p:nvGrpSpPr>
        <p:grpSpPr>
          <a:xfrm>
            <a:off x="1285852" y="1285860"/>
            <a:ext cx="1857388" cy="1073158"/>
            <a:chOff x="1214414" y="1500174"/>
            <a:chExt cx="1857388" cy="1073158"/>
          </a:xfrm>
        </p:grpSpPr>
        <p:sp>
          <p:nvSpPr>
            <p:cNvPr id="42" name="타원 41"/>
            <p:cNvSpPr/>
            <p:nvPr/>
          </p:nvSpPr>
          <p:spPr bwMode="auto">
            <a:xfrm>
              <a:off x="1214414" y="1500174"/>
              <a:ext cx="142876" cy="14287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3" name="직선 연결선 42"/>
            <p:cNvCxnSpPr>
              <a:stCxn id="42" idx="5"/>
            </p:cNvCxnSpPr>
            <p:nvPr/>
          </p:nvCxnSpPr>
          <p:spPr>
            <a:xfrm rot="16200000" flipH="1">
              <a:off x="1193490" y="1765002"/>
              <a:ext cx="949618" cy="66386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2000232" y="2571744"/>
              <a:ext cx="107157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그룹 51"/>
          <p:cNvGrpSpPr/>
          <p:nvPr/>
        </p:nvGrpSpPr>
        <p:grpSpPr>
          <a:xfrm>
            <a:off x="4929190" y="2500306"/>
            <a:ext cx="529026" cy="798540"/>
            <a:chOff x="5143504" y="1285859"/>
            <a:chExt cx="1108620" cy="167341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3504" y="1285859"/>
              <a:ext cx="1071570" cy="1673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" name="TextBox 49"/>
            <p:cNvSpPr txBox="1"/>
            <p:nvPr/>
          </p:nvSpPr>
          <p:spPr>
            <a:xfrm>
              <a:off x="5166419" y="2034382"/>
              <a:ext cx="1085705" cy="548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002060"/>
                  </a:solidFill>
                  <a:latin typeface="210 하얀분필 R" pitchFamily="18" charset="-127"/>
                  <a:ea typeface="210 하얀분필 R" pitchFamily="18" charset="-127"/>
                </a:rPr>
                <a:t>WARM</a:t>
              </a:r>
              <a:endParaRPr lang="ko-KR" altLang="en-US" sz="1100" dirty="0">
                <a:solidFill>
                  <a:srgbClr val="002060"/>
                </a:solidFill>
                <a:latin typeface="210 하얀분필 R" pitchFamily="18" charset="-127"/>
                <a:ea typeface="210 하얀분필 R" pitchFamily="18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14687" y="2285807"/>
              <a:ext cx="1008443" cy="548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002060"/>
                  </a:solidFill>
                  <a:latin typeface="210 하얀분필 R" pitchFamily="18" charset="-127"/>
                  <a:ea typeface="210 하얀분필 R" pitchFamily="18" charset="-127"/>
                </a:rPr>
                <a:t>HEAT</a:t>
              </a:r>
              <a:endParaRPr lang="ko-KR" altLang="en-US" sz="1100" dirty="0">
                <a:solidFill>
                  <a:srgbClr val="002060"/>
                </a:solidFill>
                <a:latin typeface="210 하얀분필 R" pitchFamily="18" charset="-127"/>
                <a:ea typeface="210 하얀분필 R" pitchFamily="18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500298" y="4572008"/>
            <a:ext cx="2701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5065BC"/>
                </a:solidFill>
                <a:latin typeface="나눔고딕 ExtraBold" pitchFamily="50" charset="-127"/>
                <a:ea typeface="나눔고딕 ExtraBold" pitchFamily="50" charset="-127"/>
              </a:rPr>
              <a:t>겉옷으로 입는 자체 발열 </a:t>
            </a:r>
            <a:r>
              <a:rPr lang="en-US" altLang="ko-KR" sz="1200" dirty="0" smtClean="0">
                <a:solidFill>
                  <a:srgbClr val="5065BC"/>
                </a:solidFill>
                <a:latin typeface="나눔고딕 ExtraBold" pitchFamily="50" charset="-127"/>
                <a:ea typeface="나눔고딕 ExtraBold" pitchFamily="50" charset="-127"/>
              </a:rPr>
              <a:t>INNERWEAR</a:t>
            </a:r>
            <a:endParaRPr lang="ko-KR" altLang="en-US" sz="1200" dirty="0">
              <a:solidFill>
                <a:srgbClr val="5065B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57752" y="3765916"/>
            <a:ext cx="63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5065BC"/>
                </a:solidFill>
                <a:latin typeface="210 하얀분필 R" pitchFamily="18" charset="-127"/>
                <a:ea typeface="210 하얀분필 R" pitchFamily="18" charset="-127"/>
              </a:rPr>
              <a:t>제품</a:t>
            </a:r>
            <a:endParaRPr lang="en-US" altLang="ko-KR" dirty="0" smtClean="0">
              <a:solidFill>
                <a:srgbClr val="5065BC"/>
              </a:solidFill>
              <a:latin typeface="210 하얀분필 R" pitchFamily="18" charset="-127"/>
              <a:ea typeface="210 하얀분필 R" pitchFamily="18" charset="-127"/>
            </a:endParaRPr>
          </a:p>
          <a:p>
            <a:r>
              <a:rPr lang="en-US" altLang="ko-KR" dirty="0" smtClean="0">
                <a:solidFill>
                  <a:srgbClr val="5065BC"/>
                </a:solidFill>
                <a:latin typeface="210 하얀분필 R" pitchFamily="18" charset="-127"/>
                <a:ea typeface="210 하얀분필 R" pitchFamily="18" charset="-127"/>
              </a:rPr>
              <a:t>Info.</a:t>
            </a:r>
            <a:endParaRPr lang="ko-KR" altLang="en-US" dirty="0">
              <a:solidFill>
                <a:srgbClr val="5065BC"/>
              </a:solidFill>
              <a:latin typeface="210 하얀분필 R" pitchFamily="18" charset="-127"/>
              <a:ea typeface="210 하얀분필 R" pitchFamily="18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 bwMode="auto">
          <a:xfrm>
            <a:off x="5429256" y="3765916"/>
            <a:ext cx="45719" cy="948968"/>
          </a:xfrm>
          <a:prstGeom prst="roundRect">
            <a:avLst>
              <a:gd name="adj" fmla="val 46000"/>
            </a:avLst>
          </a:prstGeom>
          <a:solidFill>
            <a:srgbClr val="8391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grpSp>
        <p:nvGrpSpPr>
          <p:cNvPr id="56" name="그룹 55"/>
          <p:cNvGrpSpPr/>
          <p:nvPr/>
        </p:nvGrpSpPr>
        <p:grpSpPr>
          <a:xfrm>
            <a:off x="5500694" y="3694478"/>
            <a:ext cx="3275874" cy="1080465"/>
            <a:chOff x="3357554" y="3643314"/>
            <a:chExt cx="3275874" cy="1080465"/>
          </a:xfrm>
        </p:grpSpPr>
        <p:sp>
          <p:nvSpPr>
            <p:cNvPr id="57" name="TextBox 56"/>
            <p:cNvSpPr txBox="1"/>
            <p:nvPr/>
          </p:nvSpPr>
          <p:spPr>
            <a:xfrm>
              <a:off x="4143372" y="3643314"/>
              <a:ext cx="12144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SPWR449U99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357554" y="3643314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STYLE NO.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57554" y="3899692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COLOR.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00496" y="3899692"/>
              <a:ext cx="20717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BEIGE, IVORY, BLACK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368312" y="4167248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SIZE.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796940" y="4167248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S, M, L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72040" y="4449406"/>
              <a:ext cx="28613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레이온 </a:t>
              </a:r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66%, </a:t>
              </a:r>
              <a:r>
                <a:rPr lang="ko-KR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아크릴 </a:t>
              </a:r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28%, </a:t>
              </a:r>
              <a:r>
                <a:rPr lang="ko-KR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폴리우레탄 </a:t>
              </a:r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6%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357554" y="4462169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소재</a:t>
              </a:r>
              <a:r>
                <a:rPr lang="en-US" altLang="ko-K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000628" y="3357562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[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여성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웜히트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긴팔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라운드넥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]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406" y="71414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5065BC"/>
                </a:solidFill>
                <a:latin typeface="나눔고딕 ExtraBold" pitchFamily="50" charset="-127"/>
                <a:ea typeface="나눔고딕 ExtraBold" pitchFamily="50" charset="-127"/>
              </a:rPr>
              <a:t>5. </a:t>
            </a:r>
            <a:r>
              <a:rPr lang="ko-KR" altLang="en-US" dirty="0" smtClean="0">
                <a:solidFill>
                  <a:srgbClr val="5065BC"/>
                </a:solidFill>
                <a:latin typeface="나눔고딕 ExtraBold" pitchFamily="50" charset="-127"/>
                <a:ea typeface="나눔고딕 ExtraBold" pitchFamily="50" charset="-127"/>
              </a:rPr>
              <a:t>내의 </a:t>
            </a:r>
            <a:r>
              <a:rPr lang="en-US" altLang="ko-KR" dirty="0" smtClean="0">
                <a:solidFill>
                  <a:srgbClr val="5065BC"/>
                </a:solidFill>
                <a:latin typeface="나눔고딕 ExtraBold" pitchFamily="50" charset="-127"/>
                <a:ea typeface="나눔고딕 ExtraBold" pitchFamily="50" charset="-127"/>
              </a:rPr>
              <a:t>/ INNER</a:t>
            </a:r>
            <a:endParaRPr lang="ko-KR" altLang="en-US" dirty="0">
              <a:solidFill>
                <a:srgbClr val="5065B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7" name="그림 66" descr="웜히트 기능.JPE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72023" y="4815880"/>
            <a:ext cx="4591867" cy="1827830"/>
          </a:xfrm>
          <a:prstGeom prst="rect">
            <a:avLst/>
          </a:prstGeom>
        </p:spPr>
      </p:pic>
      <p:grpSp>
        <p:nvGrpSpPr>
          <p:cNvPr id="73" name="그룹 72"/>
          <p:cNvGrpSpPr/>
          <p:nvPr/>
        </p:nvGrpSpPr>
        <p:grpSpPr>
          <a:xfrm>
            <a:off x="5572132" y="214290"/>
            <a:ext cx="928694" cy="3071834"/>
            <a:chOff x="5429256" y="142852"/>
            <a:chExt cx="928694" cy="3071834"/>
          </a:xfrm>
        </p:grpSpPr>
        <p:pic>
          <p:nvPicPr>
            <p:cNvPr id="68" name="그림 67" descr="2011070710353654152.gif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621536" y="296745"/>
              <a:ext cx="552450" cy="628650"/>
            </a:xfrm>
            <a:prstGeom prst="rect">
              <a:avLst/>
            </a:prstGeom>
          </p:spPr>
        </p:pic>
        <p:pic>
          <p:nvPicPr>
            <p:cNvPr id="69" name="그림 68" descr="2011070710551454180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500694" y="989091"/>
              <a:ext cx="800100" cy="704850"/>
            </a:xfrm>
            <a:prstGeom prst="rect">
              <a:avLst/>
            </a:prstGeom>
          </p:spPr>
        </p:pic>
        <p:pic>
          <p:nvPicPr>
            <p:cNvPr id="70" name="그림 69" descr="2011070710551454176.gif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539081" y="2428868"/>
              <a:ext cx="704850" cy="704850"/>
            </a:xfrm>
            <a:prstGeom prst="rect">
              <a:avLst/>
            </a:prstGeom>
          </p:spPr>
        </p:pic>
        <p:pic>
          <p:nvPicPr>
            <p:cNvPr id="71" name="그림 70" descr="2011070710484754157.gif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550098" y="1676101"/>
              <a:ext cx="685800" cy="676275"/>
            </a:xfrm>
            <a:prstGeom prst="rect">
              <a:avLst/>
            </a:prstGeom>
          </p:spPr>
        </p:pic>
        <p:sp>
          <p:nvSpPr>
            <p:cNvPr id="72" name="모서리가 둥근 직사각형 71"/>
            <p:cNvSpPr/>
            <p:nvPr/>
          </p:nvSpPr>
          <p:spPr bwMode="auto">
            <a:xfrm>
              <a:off x="5429256" y="142852"/>
              <a:ext cx="928694" cy="3071834"/>
            </a:xfrm>
            <a:prstGeom prst="roundRect">
              <a:avLst/>
            </a:prstGeom>
            <a:noFill/>
            <a:ln w="25400">
              <a:solidFill>
                <a:srgbClr val="5065B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4" name="직사각형 73"/>
          <p:cNvSpPr/>
          <p:nvPr/>
        </p:nvSpPr>
        <p:spPr>
          <a:xfrm>
            <a:off x="6511875" y="475749"/>
            <a:ext cx="2643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물 온도 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30℃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로 세탁 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/ 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세탁기 사용 불가 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/ 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약하게 손 세탁 가능 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/ </a:t>
            </a:r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중성세제 사용</a:t>
            </a:r>
          </a:p>
        </p:txBody>
      </p:sp>
      <p:sp>
        <p:nvSpPr>
          <p:cNvPr id="75" name="직사각형 74"/>
          <p:cNvSpPr/>
          <p:nvPr/>
        </p:nvSpPr>
        <p:spPr>
          <a:xfrm>
            <a:off x="6500826" y="2714620"/>
            <a:ext cx="1768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바닥에 뉘여서 그늘에 건조</a:t>
            </a:r>
          </a:p>
        </p:txBody>
      </p:sp>
      <p:sp>
        <p:nvSpPr>
          <p:cNvPr id="76" name="직사각형 75"/>
          <p:cNvSpPr/>
          <p:nvPr/>
        </p:nvSpPr>
        <p:spPr>
          <a:xfrm>
            <a:off x="6500826" y="1263826"/>
            <a:ext cx="1196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손으로 짜면 안됨</a:t>
            </a:r>
          </a:p>
        </p:txBody>
      </p:sp>
      <p:sp>
        <p:nvSpPr>
          <p:cNvPr id="77" name="직사각형 76"/>
          <p:cNvSpPr/>
          <p:nvPr/>
        </p:nvSpPr>
        <p:spPr>
          <a:xfrm>
            <a:off x="6500826" y="1939819"/>
            <a:ext cx="21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염소계 표백제로 표백 할 수 없음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576</Words>
  <Application>Microsoft Office PowerPoint</Application>
  <PresentationFormat>화면 슬라이드 쇼(4:3)</PresentationFormat>
  <Paragraphs>117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Arial</vt:lpstr>
      <vt:lpstr>맑은 고딕</vt:lpstr>
      <vt:lpstr>210 하얀바람 B</vt:lpstr>
      <vt:lpstr>나눔고딕 ExtraBold</vt:lpstr>
      <vt:lpstr>210 하얀분필 R</vt:lpstr>
      <vt:lpstr>210 카세트테잎 R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Jeon Hae Ryang</dc:creator>
  <cp:lastModifiedBy>Jeon Hae Ryang</cp:lastModifiedBy>
  <cp:revision>54</cp:revision>
  <dcterms:created xsi:type="dcterms:W3CDTF">2014-12-08T11:03:51Z</dcterms:created>
  <dcterms:modified xsi:type="dcterms:W3CDTF">2014-12-09T02:54:00Z</dcterms:modified>
</cp:coreProperties>
</file>